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customXml/itemProps1.xml" ContentType="application/vnd.openxmlformats-officedocument.customXmlProperties+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docProps/custom.xml" ContentType="application/vnd.openxmlformats-officedocument.custom-properties+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Default Extension="fntdata" ContentType="application/x-fontdata"/>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Layouts/slideLayout24.xml" ContentType="application/vnd.openxmlformats-officedocument.presentationml.slideLayout+xml"/>
  <Override PartName="/ppt/slides/slide36.xml" ContentType="application/vnd.openxmlformats-officedocument.presentationml.slide+xml"/>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Default Extension="emf" ContentType="image/x-emf"/>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notesSlides/notesSlide21.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Default Extension="svg" ContentType="image/svg+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customXml/itemProps3.xml" ContentType="application/vnd.openxmlformats-officedocument.customXmlProperties+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customXml/itemProps2.xml" ContentType="application/vnd.openxmlformats-officedocument.customXmlProperties+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autoCompressPictures="0">
  <p:sldMasterIdLst>
    <p:sldMasterId r:id="rId4"/>
  </p:sldMasterIdLst>
  <p:notesMasterIdLst>
    <p:notesMasterId r:id="rId41"/>
  </p:notesMasterIdLst>
  <p:handoutMasterIdLst>
    <p:handoutMasterId r:id="rId42"/>
  </p:handoutMasterIdLst>
  <p:sldIdLst>
    <p:sldId id="268" r:id="rId5"/>
    <p:sldId id="315" r:id="rId6"/>
    <p:sldId id="261" r:id="rId7"/>
    <p:sldId id="276" r:id="rId8"/>
    <p:sldId id="304" r:id="rId9"/>
    <p:sldId id="301" r:id="rId10"/>
    <p:sldId id="308" r:id="rId11"/>
    <p:sldId id="309" r:id="rId12"/>
    <p:sldId id="310" r:id="rId13"/>
    <p:sldId id="311" r:id="rId14"/>
    <p:sldId id="312" r:id="rId15"/>
    <p:sldId id="313" r:id="rId16"/>
    <p:sldId id="305" r:id="rId17"/>
    <p:sldId id="280" r:id="rId18"/>
    <p:sldId id="285" r:id="rId19"/>
    <p:sldId id="286" r:id="rId20"/>
    <p:sldId id="287" r:id="rId21"/>
    <p:sldId id="288" r:id="rId22"/>
    <p:sldId id="289" r:id="rId23"/>
    <p:sldId id="290" r:id="rId24"/>
    <p:sldId id="291" r:id="rId25"/>
    <p:sldId id="281" r:id="rId26"/>
    <p:sldId id="292" r:id="rId27"/>
    <p:sldId id="293" r:id="rId28"/>
    <p:sldId id="294" r:id="rId29"/>
    <p:sldId id="295" r:id="rId30"/>
    <p:sldId id="296" r:id="rId31"/>
    <p:sldId id="297" r:id="rId32"/>
    <p:sldId id="298" r:id="rId33"/>
    <p:sldId id="299" r:id="rId34"/>
    <p:sldId id="300" r:id="rId35"/>
    <p:sldId id="282" r:id="rId36"/>
    <p:sldId id="267" r:id="rId37"/>
    <p:sldId id="314" r:id="rId38"/>
    <p:sldId id="275" r:id="rId39"/>
    <p:sldId id="279" r:id="rId40"/>
  </p:sldIdLst>
  <p:sldSz cx="12192000" cy="6858000"/>
  <p:notesSz cx="6858000" cy="9144000"/>
  <p:embeddedFontLst>
    <p:embeddedFont>
      <p:font typeface="Calibri"/>
      <p:regular r:id="rId43"/>
      <p:bold r:id="rId44"/>
      <p:italic r:id="rId45"/>
      <p:boldItalic r:id="rId46"/>
    </p:embeddedFont>
    <p:embeddedFont>
      <p:font typeface="Calibri Light"/>
      <p:regular r:id="rId47"/>
      <p:italic r:id="rId48"/>
    </p:embeddedFont>
    <p:embeddedFont>
      <p:font typeface="Montserrat"/>
      <p:regular r:id="rId49"/>
      <p:bold r:id="rId50"/>
    </p:embeddedFont>
    <p:embeddedFont>
      <p:font typeface="Montserrat Light"/>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4546A"/>
    <a:srgbClr val="A2185B"/>
    <a:srgbClr val="1BB5B1"/>
    <a:srgbClr val="855AA2"/>
    <a:srgbClr val="E83883"/>
    <a:srgbClr val="EDEEEF"/>
    <a:srgbClr val="CDCFD3"/>
    <a:srgbClr val="CED0D8"/>
    <a:srgbClr val="C0C2C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0871"/>
    <p:restoredTop sz="86306"/>
  </p:normalViewPr>
  <p:slideViewPr>
    <p:cSldViewPr snapToGrid="0" snapToObjects="1">
      <p:cViewPr varScale="1">
        <p:scale>
          <a:sx n="100" d="100"/>
          <a:sy n="100" d="100"/>
        </p:scale>
        <p:origin x="-160" y="-96"/>
      </p:cViewPr>
      <p:guideLst>
        <p:guide orient="horz" pos="2160"/>
        <p:guide pos="384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80" d="100"/>
        <a:sy n="80" d="100"/>
      </p:scale>
      <p:origin x="0" y="0"/>
    </p:cViewPr>
  </p:sorterViewPr>
  <p:notesViewPr>
    <p:cSldViewPr snapToGrid="0" snapToObjects="1">
      <p:cViewPr varScale="1">
        <p:scale>
          <a:sx n="94" d="100"/>
          <a:sy n="94" d="100"/>
        </p:scale>
        <p:origin x="2544" y="184"/>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font" Target="fonts/font8.fntdata"/><Relationship Id="rId51" Type="http://schemas.openxmlformats.org/officeDocument/2006/relationships/font" Target="fonts/font9.fntdata"/><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font" Target="fonts/font1.fntdata"/><Relationship Id="rId44" Type="http://schemas.openxmlformats.org/officeDocument/2006/relationships/font" Target="fonts/font2.fntdata"/><Relationship Id="rId45" Type="http://schemas.openxmlformats.org/officeDocument/2006/relationships/font" Target="fonts/font3.fntdata"/><Relationship Id="rId46" Type="http://schemas.openxmlformats.org/officeDocument/2006/relationships/font" Target="fonts/font4.fntdata"/><Relationship Id="rId47" Type="http://schemas.openxmlformats.org/officeDocument/2006/relationships/font" Target="fonts/font5.fntdata"/><Relationship Id="rId48" Type="http://schemas.openxmlformats.org/officeDocument/2006/relationships/font" Target="fonts/font6.fntdata"/><Relationship Id="rId49" Type="http://schemas.openxmlformats.org/officeDocument/2006/relationships/font" Target="fonts/font7.fntdata"/><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E3C089-0349-914C-BC18-69DEA6DB70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ABB06E-0E41-2D47-852F-B93AA9FF73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41C0A-B20F-5F41-B88E-408CE10DE255}" type="datetimeFigureOut">
              <a:rPr lang="en-US" smtClean="0"/>
              <a:pPr/>
              <a:t>26-01-2021</a:t>
            </a:fld>
            <a:endParaRPr lang="en-US"/>
          </a:p>
        </p:txBody>
      </p:sp>
      <p:sp>
        <p:nvSpPr>
          <p:cNvPr id="4" name="Footer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F3AAD4-8E2C-394D-B8D4-2293AA5C82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94288A-9C0F-604A-A2C5-BFC36E8AD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8DE83D-133E-2A46-A1DC-0DCD44A09C27}" type="slidenum">
              <a:rPr lang="en-US" smtClean="0"/>
              <a:pPr/>
              <a:t>‹n.›</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8792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F188F-5264-4140-869E-639FCEEA4EFA}" type="datetimeFigureOut">
              <a:rPr lang="en-US" smtClean="0"/>
              <a:pPr/>
              <a:t>26-01-2021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56FF2-C596-B44D-98F3-4C4D7A98F76A}" type="slidenum">
              <a:rPr lang="en-US" smtClean="0"/>
              <a:pPr/>
              <a:t>‹n.›</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0791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383166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75822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3775822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16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043443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75822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216166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46772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009497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82102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437678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5468240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4433588"/>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75822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34</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2161665"/>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226117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778673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56FF2-C596-B44D-98F3-4C4D7A98F76A}"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688926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75822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775822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56FF2-C596-B44D-98F3-4C4D7A98F76A}"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43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sv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sv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sv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sv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p:spTree>
      <p:nvGrpSpPr>
        <p:cNvPr id="1" name=""/>
        <p:cNvGrpSpPr/>
        <p:nvPr/>
      </p:nvGrpSpPr>
      <p:grpSpPr>
        <a:xfrm>
          <a:off x="0" y="0"/>
          <a:ext cx="0" cy="0"/>
          <a:chOff x="0" y="0"/>
          <a:chExt cx="0" cy="0"/>
        </a:xfrm>
      </p:grpSpPr>
      <p:sp>
        <p:nvSpPr>
          <p:cNvPr id="22" name="Rectangl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A2C059C-CB6C-DA47-99F9-A897553B8112}"/>
              </a:ext>
            </a:extLst>
          </p:cNvPr>
          <p:cNvSpPr/>
          <p:nvPr userDrawn="1"/>
        </p:nvSpPr>
        <p:spPr>
          <a:xfrm>
            <a:off x="0" y="5235677"/>
            <a:ext cx="12192000" cy="1457241"/>
          </a:xfrm>
          <a:prstGeom prst="rect">
            <a:avLst/>
          </a:prstGeom>
          <a:solidFill>
            <a:srgbClr val="A218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2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674499-AF81-3942-96AC-EB856500235B}"/>
              </a:ext>
            </a:extLst>
          </p:cNvPr>
          <p:cNvPicPr>
            <a:picLocks noChangeAspect="1"/>
          </p:cNvPicPr>
          <p:nvPr userDrawn="1"/>
        </p:nvPicPr>
        <p:blipFill>
          <a:blip r:embed="rId2"/>
          <a:srcRect/>
          <a:stretch/>
        </p:blipFill>
        <p:spPr>
          <a:xfrm>
            <a:off x="-25056" y="-13503"/>
            <a:ext cx="12215794" cy="6168976"/>
          </a:xfrm>
          <a:prstGeom prst="rect">
            <a:avLst/>
          </a:prstGeom>
        </p:spPr>
      </p:pic>
      <p:pic>
        <p:nvPicPr>
          <p:cNvPr id="24" name="Picture 23"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42B46F-BC97-EB48-B495-DE902DCCC975}"/>
              </a:ext>
            </a:extLst>
          </p:cNvPr>
          <p:cNvPicPr>
            <a:picLocks noChangeAspect="1"/>
          </p:cNvPicPr>
          <p:nvPr userDrawn="1"/>
        </p:nvPicPr>
        <p:blipFill rotWithShape="1">
          <a:blip r:embed="rId3"/>
          <a:srcRect l="15069" t="34237"/>
          <a:stretch/>
        </p:blipFill>
        <p:spPr>
          <a:xfrm>
            <a:off x="-25056" y="0"/>
            <a:ext cx="3628464" cy="2771776"/>
          </a:xfrm>
          <a:prstGeom prst="rect">
            <a:avLst/>
          </a:prstGeom>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AC641B-B231-5542-9D1C-4308BCB75997}"/>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2FB47B7-6DE3-8047-96E2-68B4B659C9D8}"/>
              </a:ext>
            </a:extLst>
          </p:cNvPr>
          <p:cNvSpPr txBox="1"/>
          <p:nvPr userDrawn="1"/>
        </p:nvSpPr>
        <p:spPr>
          <a:xfrm>
            <a:off x="7249693" y="6412263"/>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961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7_Blank">
    <p:spTree>
      <p:nvGrpSpPr>
        <p:cNvPr id="1" name=""/>
        <p:cNvGrpSpPr/>
        <p:nvPr/>
      </p:nvGrpSpPr>
      <p:grpSpPr>
        <a:xfrm>
          <a:off x="0" y="0"/>
          <a:ext cx="0" cy="0"/>
          <a:chOff x="0" y="0"/>
          <a:chExt cx="0" cy="0"/>
        </a:xfrm>
      </p:grpSpPr>
      <p:pic>
        <p:nvPicPr>
          <p:cNvPr id="5" name="Graphic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45FDB6-5C1A-A94B-9DB6-09743B269F40}"/>
              </a:ext>
            </a:extLst>
          </p:cNvPr>
          <p:cNvPicPr>
            <a:picLocks noChangeAspect="1"/>
          </p:cNvPicPr>
          <p:nvPr userDrawn="1"/>
        </p:nvPicPr>
        <p:blipFill rotWithShape="1">
          <a:blip r:embed="rId2">
            <a:extLs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3"/>
              </a:ext>
            </a:extLst>
          </a:blip>
          <a:srcRect l="-205" t="52817" r="205" b="-2053"/>
          <a:stretch/>
        </p:blipFill>
        <p:spPr>
          <a:xfrm>
            <a:off x="-25057" y="0"/>
            <a:ext cx="12217057" cy="2497272"/>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3FCAF6-94EC-F24A-9040-BA7205E13C30}"/>
              </a:ext>
            </a:extLst>
          </p:cNvPr>
          <p:cNvPicPr>
            <a:picLocks noChangeAspect="1"/>
          </p:cNvPicPr>
          <p:nvPr userDrawn="1"/>
        </p:nvPicPr>
        <p:blipFill rotWithShape="1">
          <a:blip r:embed="rId4"/>
          <a:srcRect l="-1415" t="14590" r="141" b="-18419"/>
          <a:stretch/>
        </p:blipFill>
        <p:spPr>
          <a:xfrm>
            <a:off x="8610601" y="388990"/>
            <a:ext cx="5370262" cy="5653832"/>
          </a:xfrm>
          <a:prstGeom prst="rect">
            <a:avLst/>
          </a:prstGeom>
        </p:spPr>
      </p:pic>
      <p:pic>
        <p:nvPicPr>
          <p:cNvPr id="18"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6C7F9B-7855-704E-B057-39A2324F2C72}"/>
              </a:ext>
            </a:extLst>
          </p:cNvPr>
          <p:cNvPicPr>
            <a:picLocks noChangeAspect="1" noChangeArrowheads="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0" y="5696678"/>
            <a:ext cx="979029" cy="60115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57C1B0-B22A-6945-A039-40DF2226F9F2}"/>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0CF6E0-0506-A642-AF4E-0315F0126AF3}"/>
              </a:ext>
            </a:extLst>
          </p:cNvPr>
          <p:cNvPicPr>
            <a:picLocks noChangeAspect="1"/>
          </p:cNvPicPr>
          <p:nvPr userDrawn="1"/>
        </p:nvPicPr>
        <p:blipFill>
          <a:blip r:embed="rId6"/>
          <a:stretch>
            <a:fillRect/>
          </a:stretch>
        </p:blipFill>
        <p:spPr>
          <a:xfrm>
            <a:off x="6747918" y="5623350"/>
            <a:ext cx="1149606" cy="574803"/>
          </a:xfrm>
          <a:prstGeom prst="rect">
            <a:avLst/>
          </a:prstGeom>
        </p:spPr>
      </p:pic>
      <p:pic>
        <p:nvPicPr>
          <p:cNvPr id="22" name="Picture 21"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0126AE-14D9-CD47-A5E9-64ABD08D53D3}"/>
              </a:ext>
            </a:extLst>
          </p:cNvPr>
          <p:cNvPicPr>
            <a:picLocks noChangeAspect="1"/>
          </p:cNvPicPr>
          <p:nvPr userDrawn="1"/>
        </p:nvPicPr>
        <p:blipFill>
          <a:blip r:embed="rId7"/>
          <a:stretch>
            <a:fillRect/>
          </a:stretch>
        </p:blipFill>
        <p:spPr>
          <a:xfrm>
            <a:off x="5515585" y="5531890"/>
            <a:ext cx="1199640" cy="725624"/>
          </a:xfrm>
          <a:prstGeom prst="rect">
            <a:avLst/>
          </a:prstGeom>
        </p:spPr>
      </p:pic>
      <p:pic>
        <p:nvPicPr>
          <p:cNvPr id="23" name="Picture 22"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287C82-23B3-CB41-BFBF-65DD49E3FBE9}"/>
              </a:ext>
            </a:extLst>
          </p:cNvPr>
          <p:cNvPicPr>
            <a:picLocks noChangeAspect="1"/>
          </p:cNvPicPr>
          <p:nvPr userDrawn="1"/>
        </p:nvPicPr>
        <p:blipFill>
          <a:blip r:embed="rId8"/>
          <a:stretch>
            <a:fillRect/>
          </a:stretch>
        </p:blipFill>
        <p:spPr>
          <a:xfrm>
            <a:off x="8021168" y="5477854"/>
            <a:ext cx="772704" cy="772704"/>
          </a:xfrm>
          <a:prstGeom prst="rect">
            <a:avLst/>
          </a:prstGeom>
        </p:spPr>
      </p:pic>
      <p:pic>
        <p:nvPicPr>
          <p:cNvPr id="24" name="Picture 23"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80320B-6A4A-384B-A41D-64B61AD291A4}"/>
              </a:ext>
            </a:extLst>
          </p:cNvPr>
          <p:cNvPicPr>
            <a:picLocks noChangeAspect="1"/>
          </p:cNvPicPr>
          <p:nvPr userDrawn="1"/>
        </p:nvPicPr>
        <p:blipFill>
          <a:blip r:embed="rId9"/>
          <a:stretch>
            <a:fillRect/>
          </a:stretch>
        </p:blipFill>
        <p:spPr>
          <a:xfrm>
            <a:off x="8992855" y="5759326"/>
            <a:ext cx="1109889" cy="431086"/>
          </a:xfrm>
          <a:prstGeom prst="rect">
            <a:avLst/>
          </a:prstGeom>
        </p:spPr>
      </p:pic>
      <p:pic>
        <p:nvPicPr>
          <p:cNvPr id="25" name="Picture 24"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CFD3EF-6549-7E46-A3F2-3FB6DDA5F49F}"/>
              </a:ext>
            </a:extLst>
          </p:cNvPr>
          <p:cNvPicPr>
            <a:picLocks noChangeAspect="1"/>
          </p:cNvPicPr>
          <p:nvPr userDrawn="1"/>
        </p:nvPicPr>
        <p:blipFill>
          <a:blip r:embed="rId10"/>
          <a:stretch>
            <a:fillRect/>
          </a:stretch>
        </p:blipFill>
        <p:spPr>
          <a:xfrm>
            <a:off x="4303776" y="5639967"/>
            <a:ext cx="1093559" cy="528977"/>
          </a:xfrm>
          <a:prstGeom prst="rect">
            <a:avLst/>
          </a:prstGeom>
        </p:spPr>
      </p:pic>
      <p:pic>
        <p:nvPicPr>
          <p:cNvPr id="26" name="Picture 25"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7FB5C5-2CA5-6245-AEAB-885DFAD32CB1}"/>
              </a:ext>
            </a:extLst>
          </p:cNvPr>
          <p:cNvPicPr>
            <a:picLocks noChangeAspect="1"/>
          </p:cNvPicPr>
          <p:nvPr userDrawn="1"/>
        </p:nvPicPr>
        <p:blipFill>
          <a:blip r:embed="rId11"/>
          <a:stretch>
            <a:fillRect/>
          </a:stretch>
        </p:blipFill>
        <p:spPr>
          <a:xfrm>
            <a:off x="10317016" y="5629122"/>
            <a:ext cx="1551619" cy="562244"/>
          </a:xfrm>
          <a:prstGeom prst="rect">
            <a:avLst/>
          </a:prstGeom>
        </p:spPr>
      </p:pic>
      <p:pic>
        <p:nvPicPr>
          <p:cNvPr id="27" name="Picture 26"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A1766D-D2FE-C443-AF10-328F73D0DDCF}"/>
              </a:ext>
            </a:extLst>
          </p:cNvPr>
          <p:cNvPicPr>
            <a:picLocks noChangeAspect="1"/>
          </p:cNvPicPr>
          <p:nvPr userDrawn="1"/>
        </p:nvPicPr>
        <p:blipFill>
          <a:blip r:embed="rId12"/>
          <a:stretch>
            <a:fillRect/>
          </a:stretch>
        </p:blipFill>
        <p:spPr>
          <a:xfrm>
            <a:off x="3136796" y="5652486"/>
            <a:ext cx="966910" cy="533199"/>
          </a:xfrm>
          <a:prstGeom prst="rect">
            <a:avLst/>
          </a:prstGeom>
        </p:spPr>
      </p:pic>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DC854B-A99F-4D4E-94E3-149411B99FAD}"/>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31" name="Picture 30"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11DD75-92AD-8D41-A079-352E1F3B45A9}"/>
              </a:ext>
            </a:extLst>
          </p:cNvPr>
          <p:cNvPicPr>
            <a:picLocks noChangeAspect="1"/>
          </p:cNvPicPr>
          <p:nvPr userDrawn="1"/>
        </p:nvPicPr>
        <p:blipFill rotWithShape="1">
          <a:blip r:embed="rId13"/>
          <a:srcRect l="15069" t="34237"/>
          <a:stretch/>
        </p:blipFill>
        <p:spPr>
          <a:xfrm>
            <a:off x="-25055" y="1"/>
            <a:ext cx="1889044" cy="1443037"/>
          </a:xfrm>
          <a:prstGeom prst="rect">
            <a:avLst/>
          </a:prstGeom>
        </p:spPr>
      </p:pic>
      <p:sp>
        <p:nvSpPr>
          <p:cNvPr id="33" name="TextBox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C7B952-3732-9A45-9119-23BACF71EE6C}"/>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0133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2_Blank">
    <p:spTree>
      <p:nvGrpSpPr>
        <p:cNvPr id="1" name=""/>
        <p:cNvGrpSpPr/>
        <p:nvPr/>
      </p:nvGrpSpPr>
      <p:grpSpPr>
        <a:xfrm>
          <a:off x="0" y="0"/>
          <a:ext cx="0" cy="0"/>
          <a:chOff x="0" y="0"/>
          <a:chExt cx="0" cy="0"/>
        </a:xfrm>
      </p:grpSpPr>
      <p:pic>
        <p:nvPicPr>
          <p:cNvPr id="5" name="Graphic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45FDB6-5C1A-A94B-9DB6-09743B269F40}"/>
              </a:ext>
            </a:extLst>
          </p:cNvPr>
          <p:cNvPicPr>
            <a:picLocks noChangeAspect="1"/>
          </p:cNvPicPr>
          <p:nvPr userDrawn="1"/>
        </p:nvPicPr>
        <p:blipFill rotWithShape="1">
          <a:blip r:embed="rId2">
            <a:extLs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3"/>
              </a:ext>
            </a:extLst>
          </a:blip>
          <a:srcRect l="-205" t="40704" r="205" b="-2053"/>
          <a:stretch/>
        </p:blipFill>
        <p:spPr>
          <a:xfrm>
            <a:off x="-25057" y="-1"/>
            <a:ext cx="12217057" cy="3111651"/>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3FCAF6-94EC-F24A-9040-BA7205E13C30}"/>
              </a:ext>
            </a:extLst>
          </p:cNvPr>
          <p:cNvPicPr>
            <a:picLocks noChangeAspect="1"/>
          </p:cNvPicPr>
          <p:nvPr userDrawn="1"/>
        </p:nvPicPr>
        <p:blipFill rotWithShape="1">
          <a:blip r:embed="rId4"/>
          <a:srcRect l="-1415" t="14590" r="141" b="-18419"/>
          <a:stretch/>
        </p:blipFill>
        <p:spPr>
          <a:xfrm>
            <a:off x="8610601" y="388990"/>
            <a:ext cx="5370262" cy="5653832"/>
          </a:xfrm>
          <a:prstGeom prst="rect">
            <a:avLst/>
          </a:prstGeom>
        </p:spPr>
      </p:pic>
      <p:pic>
        <p:nvPicPr>
          <p:cNvPr id="18"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6C7F9B-7855-704E-B057-39A2324F2C72}"/>
              </a:ext>
            </a:extLst>
          </p:cNvPr>
          <p:cNvPicPr>
            <a:picLocks noChangeAspect="1" noChangeArrowheads="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1" y="5696678"/>
            <a:ext cx="979028" cy="60115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57C1B0-B22A-6945-A039-40DF2226F9F2}"/>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0CF6E0-0506-A642-AF4E-0315F0126AF3}"/>
              </a:ext>
            </a:extLst>
          </p:cNvPr>
          <p:cNvPicPr>
            <a:picLocks noChangeAspect="1"/>
          </p:cNvPicPr>
          <p:nvPr userDrawn="1"/>
        </p:nvPicPr>
        <p:blipFill>
          <a:blip r:embed="rId6"/>
          <a:stretch>
            <a:fillRect/>
          </a:stretch>
        </p:blipFill>
        <p:spPr>
          <a:xfrm>
            <a:off x="6747918" y="5623350"/>
            <a:ext cx="1149606" cy="574803"/>
          </a:xfrm>
          <a:prstGeom prst="rect">
            <a:avLst/>
          </a:prstGeom>
        </p:spPr>
      </p:pic>
      <p:pic>
        <p:nvPicPr>
          <p:cNvPr id="22" name="Picture 21"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0126AE-14D9-CD47-A5E9-64ABD08D53D3}"/>
              </a:ext>
            </a:extLst>
          </p:cNvPr>
          <p:cNvPicPr>
            <a:picLocks noChangeAspect="1"/>
          </p:cNvPicPr>
          <p:nvPr userDrawn="1"/>
        </p:nvPicPr>
        <p:blipFill>
          <a:blip r:embed="rId7"/>
          <a:stretch>
            <a:fillRect/>
          </a:stretch>
        </p:blipFill>
        <p:spPr>
          <a:xfrm>
            <a:off x="5515585" y="5531890"/>
            <a:ext cx="1199640" cy="725624"/>
          </a:xfrm>
          <a:prstGeom prst="rect">
            <a:avLst/>
          </a:prstGeom>
        </p:spPr>
      </p:pic>
      <p:pic>
        <p:nvPicPr>
          <p:cNvPr id="23" name="Picture 22"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287C82-23B3-CB41-BFBF-65DD49E3FBE9}"/>
              </a:ext>
            </a:extLst>
          </p:cNvPr>
          <p:cNvPicPr>
            <a:picLocks noChangeAspect="1"/>
          </p:cNvPicPr>
          <p:nvPr userDrawn="1"/>
        </p:nvPicPr>
        <p:blipFill>
          <a:blip r:embed="rId8"/>
          <a:stretch>
            <a:fillRect/>
          </a:stretch>
        </p:blipFill>
        <p:spPr>
          <a:xfrm>
            <a:off x="8021168" y="5477854"/>
            <a:ext cx="772704" cy="772704"/>
          </a:xfrm>
          <a:prstGeom prst="rect">
            <a:avLst/>
          </a:prstGeom>
        </p:spPr>
      </p:pic>
      <p:pic>
        <p:nvPicPr>
          <p:cNvPr id="24" name="Picture 23"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80320B-6A4A-384B-A41D-64B61AD291A4}"/>
              </a:ext>
            </a:extLst>
          </p:cNvPr>
          <p:cNvPicPr>
            <a:picLocks noChangeAspect="1"/>
          </p:cNvPicPr>
          <p:nvPr userDrawn="1"/>
        </p:nvPicPr>
        <p:blipFill>
          <a:blip r:embed="rId9"/>
          <a:stretch>
            <a:fillRect/>
          </a:stretch>
        </p:blipFill>
        <p:spPr>
          <a:xfrm>
            <a:off x="8992855" y="5759326"/>
            <a:ext cx="1109889" cy="431086"/>
          </a:xfrm>
          <a:prstGeom prst="rect">
            <a:avLst/>
          </a:prstGeom>
        </p:spPr>
      </p:pic>
      <p:pic>
        <p:nvPicPr>
          <p:cNvPr id="25" name="Picture 24"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CFD3EF-6549-7E46-A3F2-3FB6DDA5F49F}"/>
              </a:ext>
            </a:extLst>
          </p:cNvPr>
          <p:cNvPicPr>
            <a:picLocks noChangeAspect="1"/>
          </p:cNvPicPr>
          <p:nvPr userDrawn="1"/>
        </p:nvPicPr>
        <p:blipFill>
          <a:blip r:embed="rId10"/>
          <a:stretch>
            <a:fillRect/>
          </a:stretch>
        </p:blipFill>
        <p:spPr>
          <a:xfrm>
            <a:off x="4303776" y="5639967"/>
            <a:ext cx="1093559" cy="528977"/>
          </a:xfrm>
          <a:prstGeom prst="rect">
            <a:avLst/>
          </a:prstGeom>
        </p:spPr>
      </p:pic>
      <p:pic>
        <p:nvPicPr>
          <p:cNvPr id="26" name="Picture 25"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7FB5C5-2CA5-6245-AEAB-885DFAD32CB1}"/>
              </a:ext>
            </a:extLst>
          </p:cNvPr>
          <p:cNvPicPr>
            <a:picLocks noChangeAspect="1"/>
          </p:cNvPicPr>
          <p:nvPr userDrawn="1"/>
        </p:nvPicPr>
        <p:blipFill>
          <a:blip r:embed="rId11"/>
          <a:stretch>
            <a:fillRect/>
          </a:stretch>
        </p:blipFill>
        <p:spPr>
          <a:xfrm>
            <a:off x="10317016" y="5629122"/>
            <a:ext cx="1551619" cy="562244"/>
          </a:xfrm>
          <a:prstGeom prst="rect">
            <a:avLst/>
          </a:prstGeom>
        </p:spPr>
      </p:pic>
      <p:pic>
        <p:nvPicPr>
          <p:cNvPr id="27" name="Picture 26"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A1766D-D2FE-C443-AF10-328F73D0DDCF}"/>
              </a:ext>
            </a:extLst>
          </p:cNvPr>
          <p:cNvPicPr>
            <a:picLocks noChangeAspect="1"/>
          </p:cNvPicPr>
          <p:nvPr userDrawn="1"/>
        </p:nvPicPr>
        <p:blipFill>
          <a:blip r:embed="rId12"/>
          <a:stretch>
            <a:fillRect/>
          </a:stretch>
        </p:blipFill>
        <p:spPr>
          <a:xfrm>
            <a:off x="3136796" y="5652486"/>
            <a:ext cx="966910" cy="533199"/>
          </a:xfrm>
          <a:prstGeom prst="rect">
            <a:avLst/>
          </a:prstGeom>
        </p:spPr>
      </p:pic>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DC854B-A99F-4D4E-94E3-149411B99FAD}"/>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31" name="Picture 30"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11DD75-92AD-8D41-A079-352E1F3B45A9}"/>
              </a:ext>
            </a:extLst>
          </p:cNvPr>
          <p:cNvPicPr>
            <a:picLocks noChangeAspect="1"/>
          </p:cNvPicPr>
          <p:nvPr userDrawn="1"/>
        </p:nvPicPr>
        <p:blipFill rotWithShape="1">
          <a:blip r:embed="rId13"/>
          <a:srcRect l="15069" t="34237"/>
          <a:stretch/>
        </p:blipFill>
        <p:spPr>
          <a:xfrm>
            <a:off x="-25056" y="1"/>
            <a:ext cx="2665361" cy="2036064"/>
          </a:xfrm>
          <a:prstGeom prst="rect">
            <a:avLst/>
          </a:prstGeom>
        </p:spPr>
      </p:pic>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2CAFA09-9511-034A-A62E-0B58AA8B4FFE}"/>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6832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1_Blank">
    <p:spTree>
      <p:nvGrpSpPr>
        <p:cNvPr id="1" name=""/>
        <p:cNvGrpSpPr/>
        <p:nvPr/>
      </p:nvGrpSpPr>
      <p:grpSpPr>
        <a:xfrm>
          <a:off x="0" y="0"/>
          <a:ext cx="0" cy="0"/>
          <a:chOff x="0" y="0"/>
          <a:chExt cx="0" cy="0"/>
        </a:xfrm>
      </p:grpSpPr>
      <p:pic>
        <p:nvPicPr>
          <p:cNvPr id="5" name="Graphic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45FDB6-5C1A-A94B-9DB6-09743B269F40}"/>
              </a:ext>
            </a:extLst>
          </p:cNvPr>
          <p:cNvPicPr>
            <a:picLocks noChangeAspect="1"/>
          </p:cNvPicPr>
          <p:nvPr userDrawn="1"/>
        </p:nvPicPr>
        <p:blipFill rotWithShape="1">
          <a:blip r:embed="rId2">
            <a:extLs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3"/>
              </a:ext>
            </a:extLst>
          </a:blip>
          <a:srcRect l="-205" t="10656" r="205" b="-2051"/>
          <a:stretch/>
        </p:blipFill>
        <p:spPr>
          <a:xfrm>
            <a:off x="-25057" y="0"/>
            <a:ext cx="12217057" cy="4635651"/>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3FCAF6-94EC-F24A-9040-BA7205E13C30}"/>
              </a:ext>
            </a:extLst>
          </p:cNvPr>
          <p:cNvPicPr>
            <a:picLocks noChangeAspect="1"/>
          </p:cNvPicPr>
          <p:nvPr userDrawn="1"/>
        </p:nvPicPr>
        <p:blipFill rotWithShape="1">
          <a:blip r:embed="rId4"/>
          <a:srcRect l="-1415" t="14590" r="141" b="-18419"/>
          <a:stretch/>
        </p:blipFill>
        <p:spPr>
          <a:xfrm>
            <a:off x="8744862" y="1204168"/>
            <a:ext cx="5370262" cy="5653832"/>
          </a:xfrm>
          <a:prstGeom prst="rect">
            <a:avLst/>
          </a:prstGeom>
        </p:spPr>
      </p:pic>
      <p:pic>
        <p:nvPicPr>
          <p:cNvPr id="18"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6C7F9B-7855-704E-B057-39A2324F2C72}"/>
              </a:ext>
            </a:extLst>
          </p:cNvPr>
          <p:cNvPicPr>
            <a:picLocks noChangeAspect="1" noChangeArrowheads="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1" y="5696678"/>
            <a:ext cx="979028" cy="60115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57C1B0-B22A-6945-A039-40DF2226F9F2}"/>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20" name="Picture 1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0CF6E0-0506-A642-AF4E-0315F0126AF3}"/>
              </a:ext>
            </a:extLst>
          </p:cNvPr>
          <p:cNvPicPr>
            <a:picLocks noChangeAspect="1"/>
          </p:cNvPicPr>
          <p:nvPr userDrawn="1"/>
        </p:nvPicPr>
        <p:blipFill>
          <a:blip r:embed="rId6"/>
          <a:stretch>
            <a:fillRect/>
          </a:stretch>
        </p:blipFill>
        <p:spPr>
          <a:xfrm>
            <a:off x="6747918" y="5623350"/>
            <a:ext cx="1149606" cy="574803"/>
          </a:xfrm>
          <a:prstGeom prst="rect">
            <a:avLst/>
          </a:prstGeom>
        </p:spPr>
      </p:pic>
      <p:pic>
        <p:nvPicPr>
          <p:cNvPr id="22" name="Picture 21"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0126AE-14D9-CD47-A5E9-64ABD08D53D3}"/>
              </a:ext>
            </a:extLst>
          </p:cNvPr>
          <p:cNvPicPr>
            <a:picLocks noChangeAspect="1"/>
          </p:cNvPicPr>
          <p:nvPr userDrawn="1"/>
        </p:nvPicPr>
        <p:blipFill>
          <a:blip r:embed="rId7"/>
          <a:stretch>
            <a:fillRect/>
          </a:stretch>
        </p:blipFill>
        <p:spPr>
          <a:xfrm>
            <a:off x="5515585" y="5531890"/>
            <a:ext cx="1199640" cy="725624"/>
          </a:xfrm>
          <a:prstGeom prst="rect">
            <a:avLst/>
          </a:prstGeom>
        </p:spPr>
      </p:pic>
      <p:pic>
        <p:nvPicPr>
          <p:cNvPr id="23" name="Picture 22"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287C82-23B3-CB41-BFBF-65DD49E3FBE9}"/>
              </a:ext>
            </a:extLst>
          </p:cNvPr>
          <p:cNvPicPr>
            <a:picLocks noChangeAspect="1"/>
          </p:cNvPicPr>
          <p:nvPr userDrawn="1"/>
        </p:nvPicPr>
        <p:blipFill>
          <a:blip r:embed="rId8"/>
          <a:stretch>
            <a:fillRect/>
          </a:stretch>
        </p:blipFill>
        <p:spPr>
          <a:xfrm>
            <a:off x="8021168" y="5477854"/>
            <a:ext cx="772704" cy="772704"/>
          </a:xfrm>
          <a:prstGeom prst="rect">
            <a:avLst/>
          </a:prstGeom>
        </p:spPr>
      </p:pic>
      <p:pic>
        <p:nvPicPr>
          <p:cNvPr id="24" name="Picture 23"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280320B-6A4A-384B-A41D-64B61AD291A4}"/>
              </a:ext>
            </a:extLst>
          </p:cNvPr>
          <p:cNvPicPr>
            <a:picLocks noChangeAspect="1"/>
          </p:cNvPicPr>
          <p:nvPr userDrawn="1"/>
        </p:nvPicPr>
        <p:blipFill>
          <a:blip r:embed="rId9"/>
          <a:stretch>
            <a:fillRect/>
          </a:stretch>
        </p:blipFill>
        <p:spPr>
          <a:xfrm>
            <a:off x="8992855" y="5759326"/>
            <a:ext cx="1109889" cy="431086"/>
          </a:xfrm>
          <a:prstGeom prst="rect">
            <a:avLst/>
          </a:prstGeom>
        </p:spPr>
      </p:pic>
      <p:pic>
        <p:nvPicPr>
          <p:cNvPr id="25" name="Picture 24"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CFD3EF-6549-7E46-A3F2-3FB6DDA5F49F}"/>
              </a:ext>
            </a:extLst>
          </p:cNvPr>
          <p:cNvPicPr>
            <a:picLocks noChangeAspect="1"/>
          </p:cNvPicPr>
          <p:nvPr userDrawn="1"/>
        </p:nvPicPr>
        <p:blipFill>
          <a:blip r:embed="rId10"/>
          <a:stretch>
            <a:fillRect/>
          </a:stretch>
        </p:blipFill>
        <p:spPr>
          <a:xfrm>
            <a:off x="4303776" y="5639967"/>
            <a:ext cx="1093559" cy="528977"/>
          </a:xfrm>
          <a:prstGeom prst="rect">
            <a:avLst/>
          </a:prstGeom>
        </p:spPr>
      </p:pic>
      <p:pic>
        <p:nvPicPr>
          <p:cNvPr id="26" name="Picture 25"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7FB5C5-2CA5-6245-AEAB-885DFAD32CB1}"/>
              </a:ext>
            </a:extLst>
          </p:cNvPr>
          <p:cNvPicPr>
            <a:picLocks noChangeAspect="1"/>
          </p:cNvPicPr>
          <p:nvPr userDrawn="1"/>
        </p:nvPicPr>
        <p:blipFill>
          <a:blip r:embed="rId11"/>
          <a:stretch>
            <a:fillRect/>
          </a:stretch>
        </p:blipFill>
        <p:spPr>
          <a:xfrm>
            <a:off x="10317016" y="5629122"/>
            <a:ext cx="1551619" cy="562244"/>
          </a:xfrm>
          <a:prstGeom prst="rect">
            <a:avLst/>
          </a:prstGeom>
        </p:spPr>
      </p:pic>
      <p:pic>
        <p:nvPicPr>
          <p:cNvPr id="27" name="Picture 26"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AA1766D-D2FE-C443-AF10-328F73D0DDCF}"/>
              </a:ext>
            </a:extLst>
          </p:cNvPr>
          <p:cNvPicPr>
            <a:picLocks noChangeAspect="1"/>
          </p:cNvPicPr>
          <p:nvPr userDrawn="1"/>
        </p:nvPicPr>
        <p:blipFill>
          <a:blip r:embed="rId12"/>
          <a:stretch>
            <a:fillRect/>
          </a:stretch>
        </p:blipFill>
        <p:spPr>
          <a:xfrm>
            <a:off x="3136796" y="5652486"/>
            <a:ext cx="966910" cy="533199"/>
          </a:xfrm>
          <a:prstGeom prst="rect">
            <a:avLst/>
          </a:prstGeom>
        </p:spPr>
      </p:pic>
      <p:sp>
        <p:nvSpPr>
          <p:cNvPr id="28" name="TextBox 2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DC854B-A99F-4D4E-94E3-149411B99FAD}"/>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31" name="Picture 30"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11DD75-92AD-8D41-A079-352E1F3B45A9}"/>
              </a:ext>
            </a:extLst>
          </p:cNvPr>
          <p:cNvPicPr>
            <a:picLocks noChangeAspect="1"/>
          </p:cNvPicPr>
          <p:nvPr userDrawn="1"/>
        </p:nvPicPr>
        <p:blipFill rotWithShape="1">
          <a:blip r:embed="rId13"/>
          <a:srcRect l="15069" t="34237"/>
          <a:stretch/>
        </p:blipFill>
        <p:spPr>
          <a:xfrm>
            <a:off x="-25056" y="1"/>
            <a:ext cx="2665361" cy="2036064"/>
          </a:xfrm>
          <a:prstGeom prst="rect">
            <a:avLst/>
          </a:prstGeom>
        </p:spPr>
      </p:pic>
      <p:sp>
        <p:nvSpPr>
          <p:cNvPr id="16" name="TextBox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CE2BEC-4B8D-CC48-9118-223D9CD62527}"/>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0232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6_Blank">
    <p:spTree>
      <p:nvGrpSpPr>
        <p:cNvPr id="1" name=""/>
        <p:cNvGrpSpPr/>
        <p:nvPr/>
      </p:nvGrpSpPr>
      <p:grpSpPr>
        <a:xfrm>
          <a:off x="0" y="0"/>
          <a:ext cx="0" cy="0"/>
          <a:chOff x="0" y="0"/>
          <a:chExt cx="0" cy="0"/>
        </a:xfrm>
      </p:grpSpPr>
      <p:pic>
        <p:nvPicPr>
          <p:cNvPr id="10" name="Picture 9"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6D35BB-E2DC-CD4B-A54C-9B798B50FB1A}"/>
              </a:ext>
            </a:extLst>
          </p:cNvPr>
          <p:cNvPicPr>
            <a:picLocks noChangeAspect="1"/>
          </p:cNvPicPr>
          <p:nvPr userDrawn="1"/>
        </p:nvPicPr>
        <p:blipFill rotWithShape="1">
          <a:blip r:embed="rId2"/>
          <a:srcRect l="15069" t="34237"/>
          <a:stretch/>
        </p:blipFill>
        <p:spPr>
          <a:xfrm>
            <a:off x="17808" y="14289"/>
            <a:ext cx="2411069" cy="1841810"/>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00127C-6F6E-D141-A5DF-41282918DDA0}"/>
              </a:ext>
            </a:extLst>
          </p:cNvPr>
          <p:cNvPicPr>
            <a:picLocks noChangeAspect="1"/>
          </p:cNvPicPr>
          <p:nvPr userDrawn="1"/>
        </p:nvPicPr>
        <p:blipFill>
          <a:blip r:embed="rId3"/>
          <a:stretch>
            <a:fillRect/>
          </a:stretch>
        </p:blipFill>
        <p:spPr>
          <a:xfrm rot="10018312">
            <a:off x="7905058" y="-1443038"/>
            <a:ext cx="5940209" cy="6099946"/>
          </a:xfrm>
          <a:prstGeom prst="rect">
            <a:avLst/>
          </a:prstGeom>
        </p:spPr>
      </p:pic>
      <p:pic>
        <p:nvPicPr>
          <p:cNvPr id="31"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663BD24-AAAB-8547-809B-09B12867ED06}"/>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1" y="5696678"/>
            <a:ext cx="979028" cy="60115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 name="Rectangle 3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C07476-6FD0-0342-ACB3-0EB84F7408BC}"/>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33" name="Picture 3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0725AD-5DEE-7D4B-A118-715E6FE16187}"/>
              </a:ext>
            </a:extLst>
          </p:cNvPr>
          <p:cNvPicPr>
            <a:picLocks noChangeAspect="1"/>
          </p:cNvPicPr>
          <p:nvPr userDrawn="1"/>
        </p:nvPicPr>
        <p:blipFill>
          <a:blip r:embed="rId5"/>
          <a:stretch>
            <a:fillRect/>
          </a:stretch>
        </p:blipFill>
        <p:spPr>
          <a:xfrm>
            <a:off x="6747918" y="5623350"/>
            <a:ext cx="1149606" cy="574803"/>
          </a:xfrm>
          <a:prstGeom prst="rect">
            <a:avLst/>
          </a:prstGeom>
        </p:spPr>
      </p:pic>
      <p:pic>
        <p:nvPicPr>
          <p:cNvPr id="34" name="Picture 33"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F308C1-ADB3-F84B-A69F-B93BB1748264}"/>
              </a:ext>
            </a:extLst>
          </p:cNvPr>
          <p:cNvPicPr>
            <a:picLocks noChangeAspect="1"/>
          </p:cNvPicPr>
          <p:nvPr userDrawn="1"/>
        </p:nvPicPr>
        <p:blipFill>
          <a:blip r:embed="rId6"/>
          <a:stretch>
            <a:fillRect/>
          </a:stretch>
        </p:blipFill>
        <p:spPr>
          <a:xfrm>
            <a:off x="5515585" y="5531890"/>
            <a:ext cx="1199640" cy="725624"/>
          </a:xfrm>
          <a:prstGeom prst="rect">
            <a:avLst/>
          </a:prstGeom>
        </p:spPr>
      </p:pic>
      <p:pic>
        <p:nvPicPr>
          <p:cNvPr id="35" name="Picture 34"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5ECC95-55FA-6648-9EBC-DFDF6305FF8E}"/>
              </a:ext>
            </a:extLst>
          </p:cNvPr>
          <p:cNvPicPr>
            <a:picLocks noChangeAspect="1"/>
          </p:cNvPicPr>
          <p:nvPr userDrawn="1"/>
        </p:nvPicPr>
        <p:blipFill>
          <a:blip r:embed="rId7"/>
          <a:stretch>
            <a:fillRect/>
          </a:stretch>
        </p:blipFill>
        <p:spPr>
          <a:xfrm>
            <a:off x="8021168" y="5465662"/>
            <a:ext cx="772704" cy="772704"/>
          </a:xfrm>
          <a:prstGeom prst="rect">
            <a:avLst/>
          </a:prstGeom>
        </p:spPr>
      </p:pic>
      <p:pic>
        <p:nvPicPr>
          <p:cNvPr id="36" name="Picture 35"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92C3C11-1A38-2A4D-81E1-8F2A66BD57DE}"/>
              </a:ext>
            </a:extLst>
          </p:cNvPr>
          <p:cNvPicPr>
            <a:picLocks noChangeAspect="1"/>
          </p:cNvPicPr>
          <p:nvPr userDrawn="1"/>
        </p:nvPicPr>
        <p:blipFill>
          <a:blip r:embed="rId8"/>
          <a:stretch>
            <a:fillRect/>
          </a:stretch>
        </p:blipFill>
        <p:spPr>
          <a:xfrm>
            <a:off x="8992855" y="5759326"/>
            <a:ext cx="1109889" cy="431086"/>
          </a:xfrm>
          <a:prstGeom prst="rect">
            <a:avLst/>
          </a:prstGeom>
        </p:spPr>
      </p:pic>
      <p:pic>
        <p:nvPicPr>
          <p:cNvPr id="37" name="Picture 36"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D711E6-60ED-DB41-B932-5278B67D8926}"/>
              </a:ext>
            </a:extLst>
          </p:cNvPr>
          <p:cNvPicPr>
            <a:picLocks noChangeAspect="1"/>
          </p:cNvPicPr>
          <p:nvPr userDrawn="1"/>
        </p:nvPicPr>
        <p:blipFill>
          <a:blip r:embed="rId9"/>
          <a:stretch>
            <a:fillRect/>
          </a:stretch>
        </p:blipFill>
        <p:spPr>
          <a:xfrm>
            <a:off x="4303776" y="5639967"/>
            <a:ext cx="1093559" cy="528977"/>
          </a:xfrm>
          <a:prstGeom prst="rect">
            <a:avLst/>
          </a:prstGeom>
        </p:spPr>
      </p:pic>
      <p:pic>
        <p:nvPicPr>
          <p:cNvPr id="38" name="Picture 37"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E240B4-31DE-D743-B7D8-85E897FAE58A}"/>
              </a:ext>
            </a:extLst>
          </p:cNvPr>
          <p:cNvPicPr>
            <a:picLocks noChangeAspect="1"/>
          </p:cNvPicPr>
          <p:nvPr userDrawn="1"/>
        </p:nvPicPr>
        <p:blipFill>
          <a:blip r:embed="rId10"/>
          <a:stretch>
            <a:fillRect/>
          </a:stretch>
        </p:blipFill>
        <p:spPr>
          <a:xfrm>
            <a:off x="10317016" y="5629122"/>
            <a:ext cx="1551619" cy="562244"/>
          </a:xfrm>
          <a:prstGeom prst="rect">
            <a:avLst/>
          </a:prstGeom>
        </p:spPr>
      </p:pic>
      <p:pic>
        <p:nvPicPr>
          <p:cNvPr id="39" name="Picture 38"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A83EAF-54AB-1146-8430-EF61A66B10FE}"/>
              </a:ext>
            </a:extLst>
          </p:cNvPr>
          <p:cNvPicPr>
            <a:picLocks noChangeAspect="1"/>
          </p:cNvPicPr>
          <p:nvPr userDrawn="1"/>
        </p:nvPicPr>
        <p:blipFill>
          <a:blip r:embed="rId11"/>
          <a:stretch>
            <a:fillRect/>
          </a:stretch>
        </p:blipFill>
        <p:spPr>
          <a:xfrm>
            <a:off x="3136796" y="5652486"/>
            <a:ext cx="966910" cy="533199"/>
          </a:xfrm>
          <a:prstGeom prst="rect">
            <a:avLst/>
          </a:prstGeom>
        </p:spPr>
      </p:pic>
      <p:sp>
        <p:nvSpPr>
          <p:cNvPr id="40" name="TextBox 3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B3F6E02-D466-424C-9E2D-134CACC1E0E3}"/>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43" name="TextBox 4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93059D-FE68-0B4A-BC8B-404BF34A92F3}"/>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908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504004-9C23-CE42-AB61-8BF5BB573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edit Master subtitle style</a:t>
            </a:r>
            <a:endParaRPr lang="en-US" dirty="0"/>
          </a:p>
        </p:txBody>
      </p:sp>
      <p:sp>
        <p:nvSpPr>
          <p:cNvPr id="8" name="Rectangl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EDD6697-C708-6649-8766-8159197402D3}"/>
              </a:ext>
            </a:extLst>
          </p:cNvPr>
          <p:cNvSpPr/>
          <p:nvPr userDrawn="1"/>
        </p:nvSpPr>
        <p:spPr>
          <a:xfrm>
            <a:off x="0" y="6356350"/>
            <a:ext cx="12192000" cy="5016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9" name="Titl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6638BF-8BDA-D346-A5DE-01F0853C7325}"/>
              </a:ext>
            </a:extLst>
          </p:cNvPr>
          <p:cNvSpPr>
            <a:spLocks noGrp="1"/>
          </p:cNvSpPr>
          <p:nvPr>
            <p:ph type="title"/>
          </p:nvPr>
        </p:nvSpPr>
        <p:spPr>
          <a:xfrm>
            <a:off x="1524000" y="1840706"/>
            <a:ext cx="10515600" cy="1325563"/>
          </a:xfrm>
        </p:spPr>
        <p:txBody>
          <a:bodyPr/>
          <a:lstStyle/>
          <a:p>
            <a:r>
              <a:rPr lang="en-GB"/>
              <a:t>Click to edit Master title style</a:t>
            </a:r>
            <a:endParaRPr lang="en-US"/>
          </a:p>
        </p:txBody>
      </p:sp>
      <p:sp>
        <p:nvSpPr>
          <p:cNvPr id="13" name="Date Placeholder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4553693-D66E-1447-BE11-0716E14EE9EC}"/>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15" name="Slide Number Placeholder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D9A113-C7C1-3F48-A0B7-887FE3202233}"/>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875E72E-66C9-504F-B5CE-9A833A855AE8}"/>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1523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7604A8-D9E8-1040-884E-C30890CC565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6E702A4-5AF5-DE4A-BE1E-2B1E9CAC9DD2}"/>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5" name="Slide Numb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E43290-78DC-344D-AF9F-1C9FEDB1038A}"/>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D6BA72-4F06-194D-A134-3666FC01DEA2}"/>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2791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97F5D5-1F20-9D4B-B529-D363688F0D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3A6D90-CA37-AC4A-A289-6BC34955A4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2FF826B-7ECC-1C4E-AA51-9552B5DF1030}"/>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6" name="Slide Number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F194A6-E09B-0E42-B1D4-12AC7A9D6B11}"/>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3272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C89864-A226-774C-AF22-FB00BA2288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41F5B4-22E8-1B42-A7DE-37D477B2B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61737B-02C9-B246-9DC8-0FF3D3F320D7}"/>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6" name="Slide Number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867200-B0F4-E247-9C7B-8ED480D24829}"/>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79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E2255C-F271-F946-95F6-1B729515FD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3643184-F5F9-F84B-B0D0-FA28779E32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7A88A7-0C86-FB47-85FE-DFA1C4B41FD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8F684BF-AC01-EC4C-BD2C-FBA24951B36D}"/>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7" name="Slide Number Placeholder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0827090-FF04-984A-9512-94F058E2D2DD}"/>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5101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E09EB5-269F-4B47-84BA-F63F1D00EA6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697736D-E5E0-504B-8F93-358E8936D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D7FE47F-7E33-3442-B468-2A5A30E558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3BBB0F-8D91-8345-B182-56C31CE00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3A1BCE-DC4E-8246-93A7-B99DDF2288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E8B659-4B43-2742-9454-76726D8E08E2}"/>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9" name="Slide Number Placeholder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9C5832-0E3D-784A-B830-C2C9325DF037}"/>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451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Blank">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B2F34F-B323-F944-BD6B-ED66DC27796D}"/>
              </a:ext>
            </a:extLst>
          </p:cNvPr>
          <p:cNvPicPr>
            <a:picLocks noChangeAspect="1"/>
          </p:cNvPicPr>
          <p:nvPr userDrawn="1"/>
        </p:nvPicPr>
        <p:blipFill rotWithShape="1">
          <a:blip r:embed="rId2"/>
          <a:srcRect l="7794" t="16509" r="30366" b="39730"/>
          <a:stretch/>
        </p:blipFill>
        <p:spPr>
          <a:xfrm>
            <a:off x="0" y="-10286"/>
            <a:ext cx="5099540" cy="6473655"/>
          </a:xfrm>
          <a:prstGeom prst="rect">
            <a:avLst/>
          </a:prstGeom>
        </p:spPr>
      </p:pic>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257B25-5ED4-3644-A103-8E15ECC902F5}"/>
              </a:ext>
            </a:extLst>
          </p:cNvPr>
          <p:cNvPicPr>
            <a:picLocks noChangeAspect="1"/>
          </p:cNvPicPr>
          <p:nvPr userDrawn="1"/>
        </p:nvPicPr>
        <p:blipFill rotWithShape="1">
          <a:blip r:embed="rId2"/>
          <a:srcRect l="-254" t="5227" r="3835" b="51012"/>
          <a:stretch/>
        </p:blipFill>
        <p:spPr>
          <a:xfrm>
            <a:off x="4241267" y="-10286"/>
            <a:ext cx="7950733" cy="6473655"/>
          </a:xfrm>
          <a:prstGeom prst="rect">
            <a:avLst/>
          </a:prstGeom>
        </p:spPr>
      </p:pic>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B723FB-9CF4-914E-917F-30870AF682D8}"/>
              </a:ext>
            </a:extLst>
          </p:cNvPr>
          <p:cNvSpPr/>
          <p:nvPr userDrawn="1"/>
        </p:nvSpPr>
        <p:spPr>
          <a:xfrm>
            <a:off x="0" y="6411452"/>
            <a:ext cx="12192000" cy="4465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pic>
        <p:nvPicPr>
          <p:cNvPr id="24" name="Picture 23"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42B46F-BC97-EB48-B495-DE902DCCC975}"/>
              </a:ext>
            </a:extLst>
          </p:cNvPr>
          <p:cNvPicPr>
            <a:picLocks noChangeAspect="1"/>
          </p:cNvPicPr>
          <p:nvPr userDrawn="1"/>
        </p:nvPicPr>
        <p:blipFill rotWithShape="1">
          <a:blip r:embed="rId3"/>
          <a:srcRect l="15069" t="34237"/>
          <a:stretch/>
        </p:blipFill>
        <p:spPr>
          <a:xfrm>
            <a:off x="-25056" y="0"/>
            <a:ext cx="3628464" cy="2771776"/>
          </a:xfrm>
          <a:prstGeom prst="rect">
            <a:avLst/>
          </a:prstGeom>
        </p:spPr>
      </p:pic>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CA9B8B-EA2A-2F4A-BD0B-1380ADF52CA1}"/>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13" name="Footer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28AFAE3-175A-4140-BF9C-41CEAD7D6F9A}"/>
              </a:ext>
            </a:extLst>
          </p:cNvPr>
          <p:cNvSpPr>
            <a:spLocks noGrp="1"/>
          </p:cNvSpPr>
          <p:nvPr>
            <p:ph type="ftr" sz="quarter" idx="11"/>
          </p:nvPr>
        </p:nvSpPr>
        <p:spPr>
          <a:xfrm>
            <a:off x="7205472" y="6464744"/>
            <a:ext cx="4372867" cy="365125"/>
          </a:xfrm>
          <a:prstGeom prst="rect">
            <a:avLst/>
          </a:prstGeom>
        </p:spPr>
        <p:txBody>
          <a:bodyPr/>
          <a:lstStyle>
            <a:lvl1pPr algn="r">
              <a:defRPr sz="800" b="0">
                <a:solidFill>
                  <a:schemeClr val="bg1"/>
                </a:solidFill>
              </a:defRPr>
            </a:lvl1pPr>
          </a:lstStyle>
          <a:p>
            <a:r>
              <a:rPr lang="en-US" dirty="0"/>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6842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58B402D-41EF-F248-8038-7C11DF637E2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375A58-7531-D54E-A291-E47E706C9B90}"/>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5" name="Slide Numb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EBB49E5-BC68-6540-8B3F-9AF08AD74E6C}"/>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0767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5F465F6-A8BB-E845-B766-6C45963AE3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DEBAE7-EC1F-CC4C-9F4A-65350EF37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D20E322-6568-0844-BD68-60B89ED6E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3F09240-7538-9949-8E10-FA526E1EEEC5}"/>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7" name="Slide Number Placeholder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59FBC3-DDFC-9947-A55D-13F10289AEE7}"/>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922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11AD06-46A8-4445-85A4-EDDFF3D48D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E5A148-B445-5A42-9377-3F810BBBC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BF118E-F501-F240-98F8-604BBE017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B60183-2850-7A43-B288-4CCC24B2B576}"/>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6" name="Footer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1F6258-5F79-8249-A35C-8B0038BA9457}"/>
              </a:ext>
            </a:extLst>
          </p:cNvPr>
          <p:cNvSpPr>
            <a:spLocks noGrp="1"/>
          </p:cNvSpPr>
          <p:nvPr>
            <p:ph type="ftr" sz="quarter" idx="11"/>
          </p:nvPr>
        </p:nvSpPr>
        <p:spPr>
          <a:xfrm>
            <a:off x="4038600" y="6356350"/>
            <a:ext cx="4114800" cy="365125"/>
          </a:xfrm>
          <a:prstGeom prst="rect">
            <a:avLst/>
          </a:prstGeom>
        </p:spPr>
        <p:txBody>
          <a:bodyPr/>
          <a:lstStyle/>
          <a:p>
            <a:r>
              <a:rPr lang="en-US"/>
              <a:t>“This document reflects the views only of the authors, and the European Union cannot be held responsible for any use which may be made of the information contained therein.” </a:t>
            </a:r>
          </a:p>
        </p:txBody>
      </p:sp>
      <p:sp>
        <p:nvSpPr>
          <p:cNvPr id="7" name="Slide Number Placeholder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1D819ED-3A5A-DB4F-98A4-55C61BEF0E84}"/>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786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A90B13-A49D-8346-9E07-463949EC1FC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DA7C95F-322E-1045-AA79-24F2B3B59B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0A36F5-CA97-BF4B-AFD6-E06D48D03AF1}"/>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5" name="Foot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A33202A-E905-A549-A6EA-395680E2243F}"/>
              </a:ext>
            </a:extLst>
          </p:cNvPr>
          <p:cNvSpPr>
            <a:spLocks noGrp="1"/>
          </p:cNvSpPr>
          <p:nvPr>
            <p:ph type="ftr" sz="quarter" idx="11"/>
          </p:nvPr>
        </p:nvSpPr>
        <p:spPr>
          <a:xfrm>
            <a:off x="4038600" y="6356350"/>
            <a:ext cx="4114800" cy="365125"/>
          </a:xfrm>
          <a:prstGeom prst="rect">
            <a:avLst/>
          </a:prstGeom>
        </p:spPr>
        <p:txBody>
          <a:bodyPr/>
          <a:lstStyle/>
          <a:p>
            <a:r>
              <a:rPr lang="en-US"/>
              <a:t>“This document reflects the views only of the authors, and the European Union cannot be held responsible for any use which may be made of the information contained therein.” </a:t>
            </a:r>
          </a:p>
        </p:txBody>
      </p:sp>
      <p:sp>
        <p:nvSpPr>
          <p:cNvPr id="6" name="Slide Number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BD545E-2316-AF49-A4C9-8C20D80F7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2490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E2EB9DE-069A-5344-9E42-C4EC067D8C3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ABF520-D446-AC43-98E0-28B45A7BCB9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4C3924-5595-9940-83B8-96A8C31166CA}"/>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sp>
        <p:nvSpPr>
          <p:cNvPr id="5" name="Footer Placeholder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081688-A636-5E49-8210-146BDECA1BDF}"/>
              </a:ext>
            </a:extLst>
          </p:cNvPr>
          <p:cNvSpPr>
            <a:spLocks noGrp="1"/>
          </p:cNvSpPr>
          <p:nvPr>
            <p:ph type="ftr" sz="quarter" idx="11"/>
          </p:nvPr>
        </p:nvSpPr>
        <p:spPr>
          <a:xfrm>
            <a:off x="4038600" y="6356350"/>
            <a:ext cx="4114800" cy="365125"/>
          </a:xfrm>
          <a:prstGeom prst="rect">
            <a:avLst/>
          </a:prstGeom>
        </p:spPr>
        <p:txBody>
          <a:bodyPr/>
          <a:lstStyle/>
          <a:p>
            <a:r>
              <a:rPr lang="en-US"/>
              <a:t>“This document reflects the views only of the authors, and the European Union cannot be held responsible for any use which may be made of the information contained therein.” </a:t>
            </a:r>
          </a:p>
        </p:txBody>
      </p:sp>
      <p:sp>
        <p:nvSpPr>
          <p:cNvPr id="6" name="Slide Number Placeholder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99EC7EA-86F2-4943-ABDA-364FDB209CCC}"/>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303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Blank">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3FCAF6-94EC-F24A-9040-BA7205E13C30}"/>
              </a:ext>
            </a:extLst>
          </p:cNvPr>
          <p:cNvPicPr>
            <a:picLocks noChangeAspect="1"/>
          </p:cNvPicPr>
          <p:nvPr userDrawn="1"/>
        </p:nvPicPr>
        <p:blipFill rotWithShape="1">
          <a:blip r:embed="rId2"/>
          <a:srcRect l="16858" b="30343"/>
          <a:stretch/>
        </p:blipFill>
        <p:spPr>
          <a:xfrm>
            <a:off x="-1" y="3064977"/>
            <a:ext cx="4408799" cy="3793023"/>
          </a:xfrm>
          <a:prstGeom prst="rect">
            <a:avLst/>
          </a:prstGeom>
        </p:spPr>
      </p:pic>
      <p:pic>
        <p:nvPicPr>
          <p:cNvPr id="5" name="Graphic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D45FDB6-5C1A-A94B-9DB6-09743B269F40}"/>
              </a:ext>
            </a:extLst>
          </p:cNvPr>
          <p:cNvPicPr>
            <a:picLocks noChangeAspect="1"/>
          </p:cNvPicPr>
          <p:nvPr userDrawn="1"/>
        </p:nvPicPr>
        <p:blipFill rotWithShape="1">
          <a:blip r:embed="rId3">
            <a:extLst>
              <a:ext uri="{96DAC541-7B7A-43D3-8B79-37D633B846F1}">
                <asvg:svgBlip xmlns:mc="http://schemas.openxmlformats.org/markup-compatibility/2006" xmlns:mv="urn:schemas-microsoft-com:mac:vml" xmlns:asvg="http://schemas.microsoft.com/office/drawing/2016/SVG/main" xmlns:p="http://schemas.openxmlformats.org/presentationml/2006/main" xmlns:r="http://schemas.openxmlformats.org/officeDocument/2006/relationships" xmlns:a="http://schemas.openxmlformats.org/drawingml/2006/main" xmlns="" r:embed="rId4"/>
              </a:ext>
            </a:extLst>
          </a:blip>
          <a:srcRect l="-205" t="20927" r="205" b="-2054"/>
          <a:stretch/>
        </p:blipFill>
        <p:spPr>
          <a:xfrm>
            <a:off x="-25056" y="0"/>
            <a:ext cx="12217057" cy="4114800"/>
          </a:xfrm>
          <a:prstGeom prst="rect">
            <a:avLst/>
          </a:prstGeom>
        </p:spPr>
      </p:pic>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5E2E3CD-1477-8740-BBB2-6E24224D3D86}"/>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11" name="Footer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1681599-706F-8B41-A1DF-2C4CCAF9896C}"/>
              </a:ext>
            </a:extLst>
          </p:cNvPr>
          <p:cNvSpPr>
            <a:spLocks noGrp="1"/>
          </p:cNvSpPr>
          <p:nvPr>
            <p:ph type="ftr" sz="quarter" idx="11"/>
          </p:nvPr>
        </p:nvSpPr>
        <p:spPr>
          <a:xfrm>
            <a:off x="7205472" y="6464744"/>
            <a:ext cx="4372867" cy="365125"/>
          </a:xfrm>
          <a:prstGeom prst="rect">
            <a:avLst/>
          </a:prstGeom>
        </p:spPr>
        <p:txBody>
          <a:bodyPr/>
          <a:lstStyle>
            <a:lvl1pPr algn="r">
              <a:defRPr sz="800" b="0">
                <a:solidFill>
                  <a:schemeClr val="bg1"/>
                </a:solidFill>
              </a:defRPr>
            </a:lvl1pPr>
          </a:lstStyle>
          <a:p>
            <a:r>
              <a:rPr lang="en-US" dirty="0"/>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071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7035FC-EF09-6840-B021-216E5AA9ABCC}"/>
              </a:ext>
            </a:extLst>
          </p:cNvPr>
          <p:cNvPicPr>
            <a:picLocks noChangeAspect="1"/>
          </p:cNvPicPr>
          <p:nvPr userDrawn="1"/>
        </p:nvPicPr>
        <p:blipFill rotWithShape="1">
          <a:blip r:embed="rId2"/>
          <a:srcRect r="6444"/>
          <a:stretch/>
        </p:blipFill>
        <p:spPr>
          <a:xfrm>
            <a:off x="7247825" y="0"/>
            <a:ext cx="4958463" cy="6858000"/>
          </a:xfrm>
          <a:prstGeom prst="rect">
            <a:avLst/>
          </a:prstGeom>
        </p:spPr>
      </p:pic>
      <p:sp>
        <p:nvSpPr>
          <p:cNvPr id="4" name="Slide Number Placeholder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7FBA64-2050-2445-AAAB-1C996FA06BD5}"/>
              </a:ext>
            </a:extLst>
          </p:cNvPr>
          <p:cNvSpPr>
            <a:spLocks noGrp="1"/>
          </p:cNvSpPr>
          <p:nvPr>
            <p:ph type="sldNum" sz="quarter" idx="12"/>
          </p:nvPr>
        </p:nvSpPr>
        <p:spPr>
          <a:xfrm>
            <a:off x="11630024" y="6437080"/>
            <a:ext cx="561975" cy="365125"/>
          </a:xfrm>
          <a:prstGeom prst="rect">
            <a:avLst/>
          </a:prstGeom>
        </p:spPr>
        <p:txBody>
          <a:bodyPr/>
          <a:lstStyle>
            <a:lvl1pPr>
              <a:defRPr b="0" i="0">
                <a:latin typeface="Montserrat" pitchFamily="2" charset="77"/>
              </a:defRPr>
            </a:lvl1pPr>
          </a:lstStyle>
          <a:p>
            <a:fld id="{228B970B-9DF7-3141-8B8F-53B510E39E4E}" type="slidenum">
              <a:rPr lang="en-US" smtClean="0"/>
              <a:pPr/>
              <a:t>‹n.›</a:t>
            </a:fld>
            <a:endParaRPr lang="en-US" dirty="0"/>
          </a:p>
        </p:txBody>
      </p:sp>
      <p:pic>
        <p:nvPicPr>
          <p:cNvPr id="11" name="Picture 10"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496E06-3175-F84D-BA99-0229021B7D25}"/>
              </a:ext>
            </a:extLst>
          </p:cNvPr>
          <p:cNvPicPr>
            <a:picLocks noChangeAspect="1"/>
          </p:cNvPicPr>
          <p:nvPr userDrawn="1"/>
        </p:nvPicPr>
        <p:blipFill rotWithShape="1">
          <a:blip r:embed="rId3"/>
          <a:srcRect l="15069" t="34237"/>
          <a:stretch/>
        </p:blipFill>
        <p:spPr>
          <a:xfrm>
            <a:off x="74960" y="71441"/>
            <a:ext cx="1889046" cy="1443038"/>
          </a:xfrm>
          <a:prstGeom prst="rect">
            <a:avLst/>
          </a:prstGeom>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8236FD2-B2D9-DF4C-B8D5-951875E0AA62}"/>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12" name="Footer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3947EE5-C85F-DF41-97CD-E6F83BF94A94}"/>
              </a:ext>
            </a:extLst>
          </p:cNvPr>
          <p:cNvSpPr>
            <a:spLocks noGrp="1"/>
          </p:cNvSpPr>
          <p:nvPr>
            <p:ph type="ftr" sz="quarter" idx="11"/>
          </p:nvPr>
        </p:nvSpPr>
        <p:spPr>
          <a:xfrm>
            <a:off x="7205472" y="6464744"/>
            <a:ext cx="4372867" cy="365125"/>
          </a:xfrm>
          <a:prstGeom prst="rect">
            <a:avLst/>
          </a:prstGeom>
        </p:spPr>
        <p:txBody>
          <a:bodyPr/>
          <a:lstStyle>
            <a:lvl1pPr algn="r">
              <a:defRPr sz="800" b="0">
                <a:solidFill>
                  <a:schemeClr val="bg1"/>
                </a:solidFill>
              </a:defRPr>
            </a:lvl1pPr>
          </a:lstStyle>
          <a:p>
            <a:r>
              <a:rPr lang="en-US" dirty="0"/>
              <a:t>“This document reflects the views only of the authors, and the European Union cannot be held responsible for any use which may be made of the information contained therein.”</a:t>
            </a:r>
          </a:p>
          <a:p>
            <a:endParaRPr lang="en-US" dirty="0"/>
          </a:p>
        </p:txBody>
      </p:sp>
      <p:pic>
        <p:nvPicPr>
          <p:cNvPr id="1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ED3E986-465D-3F49-933E-32C2F166D306}"/>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2603" y="5797278"/>
            <a:ext cx="846123" cy="51954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Rectang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77DEF3-38FA-EE4D-AE47-247BC4E0E74B}"/>
              </a:ext>
            </a:extLst>
          </p:cNvPr>
          <p:cNvSpPr/>
          <p:nvPr userDrawn="1"/>
        </p:nvSpPr>
        <p:spPr>
          <a:xfrm>
            <a:off x="165962" y="5075515"/>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15" name="Pictur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AEF629-1F29-1B40-9232-2356A2A4BE1A}"/>
              </a:ext>
            </a:extLst>
          </p:cNvPr>
          <p:cNvPicPr>
            <a:picLocks noChangeAspect="1"/>
          </p:cNvPicPr>
          <p:nvPr userDrawn="1"/>
        </p:nvPicPr>
        <p:blipFill>
          <a:blip r:embed="rId5"/>
          <a:stretch>
            <a:fillRect/>
          </a:stretch>
        </p:blipFill>
        <p:spPr>
          <a:xfrm>
            <a:off x="3918528" y="5804792"/>
            <a:ext cx="870010" cy="435005"/>
          </a:xfrm>
          <a:prstGeom prst="rect">
            <a:avLst/>
          </a:prstGeom>
        </p:spPr>
      </p:pic>
      <p:pic>
        <p:nvPicPr>
          <p:cNvPr id="16" name="Picture 15"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07CF11-5114-3D48-A456-6EFFB04C5E83}"/>
              </a:ext>
            </a:extLst>
          </p:cNvPr>
          <p:cNvPicPr>
            <a:picLocks noChangeAspect="1"/>
          </p:cNvPicPr>
          <p:nvPr userDrawn="1"/>
        </p:nvPicPr>
        <p:blipFill>
          <a:blip r:embed="rId6"/>
          <a:stretch>
            <a:fillRect/>
          </a:stretch>
        </p:blipFill>
        <p:spPr>
          <a:xfrm>
            <a:off x="2984112" y="5750012"/>
            <a:ext cx="907876" cy="549145"/>
          </a:xfrm>
          <a:prstGeom prst="rect">
            <a:avLst/>
          </a:prstGeom>
        </p:spPr>
      </p:pic>
      <p:pic>
        <p:nvPicPr>
          <p:cNvPr id="17" name="Picture 16"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AD3676F-8E4D-964F-BF31-69388B54DCA8}"/>
              </a:ext>
            </a:extLst>
          </p:cNvPr>
          <p:cNvPicPr>
            <a:picLocks noChangeAspect="1"/>
          </p:cNvPicPr>
          <p:nvPr userDrawn="1"/>
        </p:nvPicPr>
        <p:blipFill>
          <a:blip r:embed="rId7"/>
          <a:stretch>
            <a:fillRect/>
          </a:stretch>
        </p:blipFill>
        <p:spPr>
          <a:xfrm>
            <a:off x="4844666" y="5616326"/>
            <a:ext cx="584775" cy="584775"/>
          </a:xfrm>
          <a:prstGeom prst="rect">
            <a:avLst/>
          </a:prstGeom>
        </p:spPr>
      </p:pic>
      <p:pic>
        <p:nvPicPr>
          <p:cNvPr id="18" name="Picture 17"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3DA136-23A0-9A4E-8F8B-4ACB2EC5E5B1}"/>
              </a:ext>
            </a:extLst>
          </p:cNvPr>
          <p:cNvPicPr>
            <a:picLocks noChangeAspect="1"/>
          </p:cNvPicPr>
          <p:nvPr userDrawn="1"/>
        </p:nvPicPr>
        <p:blipFill>
          <a:blip r:embed="rId8"/>
          <a:stretch>
            <a:fillRect/>
          </a:stretch>
        </p:blipFill>
        <p:spPr>
          <a:xfrm>
            <a:off x="5598316" y="5814714"/>
            <a:ext cx="839954" cy="326242"/>
          </a:xfrm>
          <a:prstGeom prst="rect">
            <a:avLst/>
          </a:prstGeom>
        </p:spPr>
      </p:pic>
      <p:pic>
        <p:nvPicPr>
          <p:cNvPr id="19" name="Picture 18"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840FEA-A59B-BE44-A2A2-56E493234CF4}"/>
              </a:ext>
            </a:extLst>
          </p:cNvPr>
          <p:cNvPicPr>
            <a:picLocks noChangeAspect="1"/>
          </p:cNvPicPr>
          <p:nvPr userDrawn="1"/>
        </p:nvPicPr>
        <p:blipFill>
          <a:blip r:embed="rId9"/>
          <a:stretch>
            <a:fillRect/>
          </a:stretch>
        </p:blipFill>
        <p:spPr>
          <a:xfrm>
            <a:off x="2103694" y="5810263"/>
            <a:ext cx="827596" cy="400325"/>
          </a:xfrm>
          <a:prstGeom prst="rect">
            <a:avLst/>
          </a:prstGeom>
        </p:spPr>
      </p:pic>
      <p:pic>
        <p:nvPicPr>
          <p:cNvPr id="21" name="Picture 20"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42D634-EC2C-424B-88D1-FB258EEB9C38}"/>
              </a:ext>
            </a:extLst>
          </p:cNvPr>
          <p:cNvPicPr>
            <a:picLocks noChangeAspect="1"/>
          </p:cNvPicPr>
          <p:nvPr userDrawn="1"/>
        </p:nvPicPr>
        <p:blipFill>
          <a:blip r:embed="rId10"/>
          <a:stretch>
            <a:fillRect/>
          </a:stretch>
        </p:blipFill>
        <p:spPr>
          <a:xfrm>
            <a:off x="6515551" y="5716408"/>
            <a:ext cx="1174251" cy="425501"/>
          </a:xfrm>
          <a:prstGeom prst="rect">
            <a:avLst/>
          </a:prstGeom>
        </p:spPr>
      </p:pic>
      <p:pic>
        <p:nvPicPr>
          <p:cNvPr id="22" name="Picture 21"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59049D-C9E6-D145-BD1F-5B77AF8209E2}"/>
              </a:ext>
            </a:extLst>
          </p:cNvPr>
          <p:cNvPicPr>
            <a:picLocks noChangeAspect="1"/>
          </p:cNvPicPr>
          <p:nvPr userDrawn="1"/>
        </p:nvPicPr>
        <p:blipFill>
          <a:blip r:embed="rId11"/>
          <a:stretch>
            <a:fillRect/>
          </a:stretch>
        </p:blipFill>
        <p:spPr>
          <a:xfrm>
            <a:off x="1234529" y="5823809"/>
            <a:ext cx="731748" cy="40352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67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Blank">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3FCAF6-94EC-F24A-9040-BA7205E13C30}"/>
              </a:ext>
            </a:extLst>
          </p:cNvPr>
          <p:cNvPicPr>
            <a:picLocks noChangeAspect="1"/>
          </p:cNvPicPr>
          <p:nvPr userDrawn="1"/>
        </p:nvPicPr>
        <p:blipFill rotWithShape="1">
          <a:blip r:embed="rId2"/>
          <a:srcRect l="16858" b="30343"/>
          <a:stretch/>
        </p:blipFill>
        <p:spPr>
          <a:xfrm>
            <a:off x="-1" y="3064977"/>
            <a:ext cx="4408799" cy="3793023"/>
          </a:xfrm>
          <a:prstGeom prst="rect">
            <a:avLst/>
          </a:prstGeom>
        </p:spPr>
      </p:pic>
      <p:sp>
        <p:nvSpPr>
          <p:cNvPr id="2" name="Dat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AF65BA-F4F6-C246-B56B-2345B02AB11E}"/>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endParaRPr lang="en-US" dirty="0"/>
          </a:p>
        </p:txBody>
      </p:sp>
      <p:pic>
        <p:nvPicPr>
          <p:cNvPr id="10" name="Picture 9"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6D35BB-E2DC-CD4B-A54C-9B798B50FB1A}"/>
              </a:ext>
            </a:extLst>
          </p:cNvPr>
          <p:cNvPicPr>
            <a:picLocks noChangeAspect="1"/>
          </p:cNvPicPr>
          <p:nvPr userDrawn="1"/>
        </p:nvPicPr>
        <p:blipFill rotWithShape="1">
          <a:blip r:embed="rId3"/>
          <a:srcRect l="15069" t="34237"/>
          <a:stretch/>
        </p:blipFill>
        <p:spPr>
          <a:xfrm>
            <a:off x="3520" y="14289"/>
            <a:ext cx="2211044" cy="1689012"/>
          </a:xfrm>
          <a:prstGeom prst="rect">
            <a:avLst/>
          </a:prstGeom>
        </p:spPr>
      </p:pic>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00127C-6F6E-D141-A5DF-41282918DDA0}"/>
              </a:ext>
            </a:extLst>
          </p:cNvPr>
          <p:cNvPicPr>
            <a:picLocks noChangeAspect="1"/>
          </p:cNvPicPr>
          <p:nvPr userDrawn="1"/>
        </p:nvPicPr>
        <p:blipFill>
          <a:blip r:embed="rId2"/>
          <a:stretch>
            <a:fillRect/>
          </a:stretch>
        </p:blipFill>
        <p:spPr>
          <a:xfrm rot="10018312">
            <a:off x="7905058" y="-1443038"/>
            <a:ext cx="5940209" cy="6099946"/>
          </a:xfrm>
          <a:prstGeom prst="rect">
            <a:avLst/>
          </a:prstGeom>
        </p:spPr>
      </p:pic>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425087-AB81-914E-B4C4-A5390B198E87}"/>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15" name="Footer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20F3015-BBE2-034D-A2CB-3835A5D08ADC}"/>
              </a:ext>
            </a:extLst>
          </p:cNvPr>
          <p:cNvSpPr>
            <a:spLocks noGrp="1"/>
          </p:cNvSpPr>
          <p:nvPr>
            <p:ph type="ftr" sz="quarter" idx="11"/>
          </p:nvPr>
        </p:nvSpPr>
        <p:spPr>
          <a:xfrm>
            <a:off x="7205472" y="6464744"/>
            <a:ext cx="4372867" cy="365125"/>
          </a:xfrm>
          <a:prstGeom prst="rect">
            <a:avLst/>
          </a:prstGeom>
        </p:spPr>
        <p:txBody>
          <a:bodyPr/>
          <a:lstStyle>
            <a:lvl1pPr algn="r">
              <a:defRPr sz="800" b="0">
                <a:solidFill>
                  <a:schemeClr val="bg1"/>
                </a:solidFill>
              </a:defRPr>
            </a:lvl1pPr>
          </a:lstStyle>
          <a:p>
            <a:r>
              <a:rPr lang="en-US" dirty="0"/>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972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8_Blank">
    <p:spTree>
      <p:nvGrpSpPr>
        <p:cNvPr id="1" name=""/>
        <p:cNvGrpSpPr/>
        <p:nvPr/>
      </p:nvGrpSpPr>
      <p:grpSpPr>
        <a:xfrm>
          <a:off x="0" y="0"/>
          <a:ext cx="0" cy="0"/>
          <a:chOff x="0" y="0"/>
          <a:chExt cx="0" cy="0"/>
        </a:xfrm>
      </p:grpSpPr>
      <p:pic>
        <p:nvPicPr>
          <p:cNvPr id="27" name="Picture 26" descr="A collage of a person&#10;&#10;Description automatically generated with low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F10615-A735-574C-B352-8D9C20CBF09B}"/>
              </a:ext>
            </a:extLst>
          </p:cNvPr>
          <p:cNvPicPr>
            <a:picLocks noChangeAspect="1"/>
          </p:cNvPicPr>
          <p:nvPr userDrawn="1"/>
        </p:nvPicPr>
        <p:blipFill rotWithShape="1">
          <a:blip r:embed="rId2"/>
          <a:srcRect t="7929"/>
          <a:stretch/>
        </p:blipFill>
        <p:spPr>
          <a:xfrm>
            <a:off x="0" y="-1"/>
            <a:ext cx="12192000" cy="3917637"/>
          </a:xfrm>
          <a:prstGeom prst="rect">
            <a:avLst/>
          </a:prstGeom>
        </p:spPr>
      </p:pic>
      <p:pic>
        <p:nvPicPr>
          <p:cNvPr id="24" name="Picture 23"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42B46F-BC97-EB48-B495-DE902DCCC975}"/>
              </a:ext>
            </a:extLst>
          </p:cNvPr>
          <p:cNvPicPr>
            <a:picLocks noChangeAspect="1"/>
          </p:cNvPicPr>
          <p:nvPr userDrawn="1"/>
        </p:nvPicPr>
        <p:blipFill rotWithShape="1">
          <a:blip r:embed="rId3"/>
          <a:srcRect l="15069" t="34237"/>
          <a:stretch/>
        </p:blipFill>
        <p:spPr>
          <a:xfrm>
            <a:off x="-25056" y="1"/>
            <a:ext cx="2665361" cy="2036064"/>
          </a:xfrm>
          <a:prstGeom prst="rect">
            <a:avLst/>
          </a:prstGeom>
        </p:spPr>
      </p:pic>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B8BCC7-D65B-7E4F-A822-526525329EB2}"/>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12"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85971C-8455-3545-BD1D-7CA39272DBBC}"/>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3249" y="4664015"/>
            <a:ext cx="2207935" cy="13557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 name="Rectangle 1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93372B-E58A-A742-BC6A-900C644D8B45}"/>
              </a:ext>
            </a:extLst>
          </p:cNvPr>
          <p:cNvSpPr/>
          <p:nvPr userDrawn="1"/>
        </p:nvSpPr>
        <p:spPr>
          <a:xfrm>
            <a:off x="553045" y="3947991"/>
            <a:ext cx="3262108" cy="461665"/>
          </a:xfrm>
          <a:prstGeom prst="rect">
            <a:avLst/>
          </a:prstGeom>
        </p:spPr>
        <p:txBody>
          <a:bodyPr wrap="square">
            <a:spAutoFit/>
          </a:bodyPr>
          <a:lstStyle/>
          <a:p>
            <a:pPr algn="l" eaLnBrk="1" hangingPunct="1">
              <a:lnSpc>
                <a:spcPct val="100000"/>
              </a:lnSpc>
              <a:spcAft>
                <a:spcPts val="0"/>
              </a:spcAft>
            </a:pPr>
            <a:r>
              <a:rPr lang="en-US" altLang="en-US" sz="12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12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12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EBB62F-C85F-4948-9F00-C0D0494C8719}"/>
              </a:ext>
            </a:extLst>
          </p:cNvPr>
          <p:cNvPicPr>
            <a:picLocks noChangeAspect="1"/>
          </p:cNvPicPr>
          <p:nvPr userDrawn="1"/>
        </p:nvPicPr>
        <p:blipFill>
          <a:blip r:embed="rId5"/>
          <a:stretch>
            <a:fillRect/>
          </a:stretch>
        </p:blipFill>
        <p:spPr>
          <a:xfrm>
            <a:off x="8558383" y="4184949"/>
            <a:ext cx="1730266" cy="865133"/>
          </a:xfrm>
          <a:prstGeom prst="rect">
            <a:avLst/>
          </a:prstGeom>
        </p:spPr>
      </p:pic>
      <p:pic>
        <p:nvPicPr>
          <p:cNvPr id="9" name="Picture 8"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FE5F721-562F-4B49-80B8-4C472866618C}"/>
              </a:ext>
            </a:extLst>
          </p:cNvPr>
          <p:cNvPicPr>
            <a:picLocks noChangeAspect="1"/>
          </p:cNvPicPr>
          <p:nvPr userDrawn="1"/>
        </p:nvPicPr>
        <p:blipFill>
          <a:blip r:embed="rId6"/>
          <a:stretch>
            <a:fillRect/>
          </a:stretch>
        </p:blipFill>
        <p:spPr>
          <a:xfrm>
            <a:off x="6571275" y="4122357"/>
            <a:ext cx="1805573" cy="1092135"/>
          </a:xfrm>
          <a:prstGeom prst="rect">
            <a:avLst/>
          </a:prstGeom>
        </p:spPr>
      </p:pic>
      <p:pic>
        <p:nvPicPr>
          <p:cNvPr id="18" name="Picture 17"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6A39CBD-4053-7449-8FDE-939224082CE3}"/>
              </a:ext>
            </a:extLst>
          </p:cNvPr>
          <p:cNvPicPr>
            <a:picLocks noChangeAspect="1"/>
          </p:cNvPicPr>
          <p:nvPr userDrawn="1"/>
        </p:nvPicPr>
        <p:blipFill>
          <a:blip r:embed="rId7"/>
          <a:stretch>
            <a:fillRect/>
          </a:stretch>
        </p:blipFill>
        <p:spPr>
          <a:xfrm>
            <a:off x="10627847" y="4040167"/>
            <a:ext cx="1162994" cy="1162994"/>
          </a:xfrm>
          <a:prstGeom prst="rect">
            <a:avLst/>
          </a:prstGeom>
        </p:spPr>
      </p:pic>
      <p:pic>
        <p:nvPicPr>
          <p:cNvPr id="20" name="Picture 19"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81587C-F438-4F4C-AC3B-FC09147202FB}"/>
              </a:ext>
            </a:extLst>
          </p:cNvPr>
          <p:cNvPicPr>
            <a:picLocks noChangeAspect="1"/>
          </p:cNvPicPr>
          <p:nvPr userDrawn="1"/>
        </p:nvPicPr>
        <p:blipFill>
          <a:blip r:embed="rId8"/>
          <a:stretch>
            <a:fillRect/>
          </a:stretch>
        </p:blipFill>
        <p:spPr>
          <a:xfrm>
            <a:off x="4620562" y="5497894"/>
            <a:ext cx="1670487" cy="648826"/>
          </a:xfrm>
          <a:prstGeom prst="rect">
            <a:avLst/>
          </a:prstGeom>
        </p:spPr>
      </p:pic>
      <p:pic>
        <p:nvPicPr>
          <p:cNvPr id="26" name="Picture 25"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C18EC09-5550-1C46-AD82-8F0F6D05FFBF}"/>
              </a:ext>
            </a:extLst>
          </p:cNvPr>
          <p:cNvPicPr>
            <a:picLocks noChangeAspect="1"/>
          </p:cNvPicPr>
          <p:nvPr userDrawn="1"/>
        </p:nvPicPr>
        <p:blipFill>
          <a:blip r:embed="rId9"/>
          <a:stretch>
            <a:fillRect/>
          </a:stretch>
        </p:blipFill>
        <p:spPr>
          <a:xfrm>
            <a:off x="4586288" y="4183810"/>
            <a:ext cx="1645909" cy="796160"/>
          </a:xfrm>
          <a:prstGeom prst="rect">
            <a:avLst/>
          </a:prstGeom>
        </p:spPr>
      </p:pic>
      <p:pic>
        <p:nvPicPr>
          <p:cNvPr id="28" name="Picture 27"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1038E56-BFF1-1048-81D7-3AFB81718BF9}"/>
              </a:ext>
            </a:extLst>
          </p:cNvPr>
          <p:cNvPicPr>
            <a:picLocks noChangeAspect="1"/>
          </p:cNvPicPr>
          <p:nvPr userDrawn="1"/>
        </p:nvPicPr>
        <p:blipFill>
          <a:blip r:embed="rId10"/>
          <a:stretch>
            <a:fillRect/>
          </a:stretch>
        </p:blipFill>
        <p:spPr>
          <a:xfrm>
            <a:off x="6975575" y="5399223"/>
            <a:ext cx="2335337" cy="846232"/>
          </a:xfrm>
          <a:prstGeom prst="rect">
            <a:avLst/>
          </a:prstGeom>
        </p:spPr>
      </p:pic>
      <p:pic>
        <p:nvPicPr>
          <p:cNvPr id="30" name="Picture 29"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52E391-CDC7-744A-BA1F-55F50E6AE50B}"/>
              </a:ext>
            </a:extLst>
          </p:cNvPr>
          <p:cNvPicPr>
            <a:picLocks noChangeAspect="1"/>
          </p:cNvPicPr>
          <p:nvPr userDrawn="1"/>
        </p:nvPicPr>
        <p:blipFill>
          <a:blip r:embed="rId11"/>
          <a:stretch>
            <a:fillRect/>
          </a:stretch>
        </p:blipFill>
        <p:spPr>
          <a:xfrm>
            <a:off x="9854525" y="5377362"/>
            <a:ext cx="1455292" cy="802516"/>
          </a:xfrm>
          <a:prstGeom prst="rect">
            <a:avLst/>
          </a:prstGeom>
        </p:spPr>
      </p:pic>
      <p:sp>
        <p:nvSpPr>
          <p:cNvPr id="25" name="TextBox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5A39A2C-7CDF-7E42-8AB1-D579689908C0}"/>
              </a:ext>
            </a:extLst>
          </p:cNvPr>
          <p:cNvSpPr txBox="1"/>
          <p:nvPr userDrawn="1"/>
        </p:nvSpPr>
        <p:spPr>
          <a:xfrm>
            <a:off x="8272463" y="6455127"/>
            <a:ext cx="3834981"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rPr>
              <a:t>“This document reflects the views only of the authors, and the European Union cannot be held responsible for any use which may be made of the information contained therein.”</a:t>
            </a:r>
          </a:p>
          <a:p>
            <a:endParaRPr lang="en-US" sz="7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389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3_Blank">
    <p:spTree>
      <p:nvGrpSpPr>
        <p:cNvPr id="1" name=""/>
        <p:cNvGrpSpPr/>
        <p:nvPr/>
      </p:nvGrpSpPr>
      <p:grpSpPr>
        <a:xfrm>
          <a:off x="0" y="0"/>
          <a:ext cx="0" cy="0"/>
          <a:chOff x="0" y="0"/>
          <a:chExt cx="0" cy="0"/>
        </a:xfrm>
      </p:grpSpPr>
      <p:pic>
        <p:nvPicPr>
          <p:cNvPr id="35" name="Picture 34" descr="A collage of a person&#10;&#10;Description automatically generated with low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4F3200-DAE5-0E46-BB40-A49EE5982F59}"/>
              </a:ext>
            </a:extLst>
          </p:cNvPr>
          <p:cNvPicPr>
            <a:picLocks noChangeAspect="1"/>
          </p:cNvPicPr>
          <p:nvPr userDrawn="1"/>
        </p:nvPicPr>
        <p:blipFill rotWithShape="1">
          <a:blip r:embed="rId2"/>
          <a:srcRect t="10951"/>
          <a:stretch/>
        </p:blipFill>
        <p:spPr>
          <a:xfrm>
            <a:off x="0" y="0"/>
            <a:ext cx="12192000" cy="3789044"/>
          </a:xfrm>
          <a:prstGeom prst="rect">
            <a:avLst/>
          </a:prstGeom>
        </p:spPr>
      </p:pic>
      <p:pic>
        <p:nvPicPr>
          <p:cNvPr id="24" name="Picture 23"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42B46F-BC97-EB48-B495-DE902DCCC975}"/>
              </a:ext>
            </a:extLst>
          </p:cNvPr>
          <p:cNvPicPr>
            <a:picLocks noChangeAspect="1"/>
          </p:cNvPicPr>
          <p:nvPr userDrawn="1"/>
        </p:nvPicPr>
        <p:blipFill rotWithShape="1">
          <a:blip r:embed="rId3"/>
          <a:srcRect l="15069" t="34237"/>
          <a:stretch/>
        </p:blipFill>
        <p:spPr>
          <a:xfrm>
            <a:off x="-25056" y="1"/>
            <a:ext cx="2665361" cy="2036064"/>
          </a:xfrm>
          <a:prstGeom prst="rect">
            <a:avLst/>
          </a:prstGeom>
        </p:spPr>
      </p:pic>
      <p:sp>
        <p:nvSpPr>
          <p:cNvPr id="21" name="TextBox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EB8BCC7-D65B-7E4F-A822-526525329EB2}"/>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15"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54FD7E-2154-F34B-AD51-D6C202A8FFF3}"/>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7044" y="5609053"/>
            <a:ext cx="1111662" cy="68259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89D20AD-13B2-184C-97C9-219547A26DD8}"/>
              </a:ext>
            </a:extLst>
          </p:cNvPr>
          <p:cNvSpPr/>
          <p:nvPr userDrawn="1"/>
        </p:nvSpPr>
        <p:spPr>
          <a:xfrm>
            <a:off x="1298706" y="5604424"/>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19" name="Pictur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8D6FCE-43A8-0840-BE7B-108261749D32}"/>
              </a:ext>
            </a:extLst>
          </p:cNvPr>
          <p:cNvPicPr>
            <a:picLocks noChangeAspect="1"/>
          </p:cNvPicPr>
          <p:nvPr userDrawn="1"/>
        </p:nvPicPr>
        <p:blipFill>
          <a:blip r:embed="rId5"/>
          <a:stretch>
            <a:fillRect/>
          </a:stretch>
        </p:blipFill>
        <p:spPr>
          <a:xfrm>
            <a:off x="6747918" y="5623350"/>
            <a:ext cx="1149606" cy="574803"/>
          </a:xfrm>
          <a:prstGeom prst="rect">
            <a:avLst/>
          </a:prstGeom>
        </p:spPr>
      </p:pic>
      <p:pic>
        <p:nvPicPr>
          <p:cNvPr id="25" name="Picture 24"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B804CE-2EFC-BC48-AF0A-6272BD6E56D3}"/>
              </a:ext>
            </a:extLst>
          </p:cNvPr>
          <p:cNvPicPr>
            <a:picLocks noChangeAspect="1"/>
          </p:cNvPicPr>
          <p:nvPr userDrawn="1"/>
        </p:nvPicPr>
        <p:blipFill>
          <a:blip r:embed="rId6"/>
          <a:stretch>
            <a:fillRect/>
          </a:stretch>
        </p:blipFill>
        <p:spPr>
          <a:xfrm>
            <a:off x="5515585" y="5531890"/>
            <a:ext cx="1199640" cy="725624"/>
          </a:xfrm>
          <a:prstGeom prst="rect">
            <a:avLst/>
          </a:prstGeom>
        </p:spPr>
      </p:pic>
      <p:pic>
        <p:nvPicPr>
          <p:cNvPr id="27" name="Picture 26"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36F019-BED7-E747-91AE-D1D8217B5F33}"/>
              </a:ext>
            </a:extLst>
          </p:cNvPr>
          <p:cNvPicPr>
            <a:picLocks noChangeAspect="1"/>
          </p:cNvPicPr>
          <p:nvPr userDrawn="1"/>
        </p:nvPicPr>
        <p:blipFill>
          <a:blip r:embed="rId7"/>
          <a:stretch>
            <a:fillRect/>
          </a:stretch>
        </p:blipFill>
        <p:spPr>
          <a:xfrm>
            <a:off x="8021168" y="5476142"/>
            <a:ext cx="772704" cy="772704"/>
          </a:xfrm>
          <a:prstGeom prst="rect">
            <a:avLst/>
          </a:prstGeom>
        </p:spPr>
      </p:pic>
      <p:pic>
        <p:nvPicPr>
          <p:cNvPr id="29" name="Picture 28"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3254F9-EDC4-464F-878A-EE62CBFE32E2}"/>
              </a:ext>
            </a:extLst>
          </p:cNvPr>
          <p:cNvPicPr>
            <a:picLocks noChangeAspect="1"/>
          </p:cNvPicPr>
          <p:nvPr userDrawn="1"/>
        </p:nvPicPr>
        <p:blipFill>
          <a:blip r:embed="rId8"/>
          <a:stretch>
            <a:fillRect/>
          </a:stretch>
        </p:blipFill>
        <p:spPr>
          <a:xfrm>
            <a:off x="8992855" y="5759326"/>
            <a:ext cx="1109889" cy="431086"/>
          </a:xfrm>
          <a:prstGeom prst="rect">
            <a:avLst/>
          </a:prstGeom>
        </p:spPr>
      </p:pic>
      <p:pic>
        <p:nvPicPr>
          <p:cNvPr id="31" name="Picture 30"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07795D-F608-554D-9010-67394D28EC45}"/>
              </a:ext>
            </a:extLst>
          </p:cNvPr>
          <p:cNvPicPr>
            <a:picLocks noChangeAspect="1"/>
          </p:cNvPicPr>
          <p:nvPr userDrawn="1"/>
        </p:nvPicPr>
        <p:blipFill>
          <a:blip r:embed="rId9"/>
          <a:stretch>
            <a:fillRect/>
          </a:stretch>
        </p:blipFill>
        <p:spPr>
          <a:xfrm>
            <a:off x="4303776" y="5639967"/>
            <a:ext cx="1093559" cy="528977"/>
          </a:xfrm>
          <a:prstGeom prst="rect">
            <a:avLst/>
          </a:prstGeom>
        </p:spPr>
      </p:pic>
      <p:pic>
        <p:nvPicPr>
          <p:cNvPr id="32" name="Picture 31"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D5A719-6509-6E43-A442-9C74843687D2}"/>
              </a:ext>
            </a:extLst>
          </p:cNvPr>
          <p:cNvPicPr>
            <a:picLocks noChangeAspect="1"/>
          </p:cNvPicPr>
          <p:nvPr userDrawn="1"/>
        </p:nvPicPr>
        <p:blipFill>
          <a:blip r:embed="rId10"/>
          <a:stretch>
            <a:fillRect/>
          </a:stretch>
        </p:blipFill>
        <p:spPr>
          <a:xfrm>
            <a:off x="10317016" y="5629122"/>
            <a:ext cx="1551619" cy="562244"/>
          </a:xfrm>
          <a:prstGeom prst="rect">
            <a:avLst/>
          </a:prstGeom>
        </p:spPr>
      </p:pic>
      <p:pic>
        <p:nvPicPr>
          <p:cNvPr id="33" name="Picture 32"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2222B3-8731-6F47-A030-1B6BC0C63336}"/>
              </a:ext>
            </a:extLst>
          </p:cNvPr>
          <p:cNvPicPr>
            <a:picLocks noChangeAspect="1"/>
          </p:cNvPicPr>
          <p:nvPr userDrawn="1"/>
        </p:nvPicPr>
        <p:blipFill>
          <a:blip r:embed="rId11"/>
          <a:stretch>
            <a:fillRect/>
          </a:stretch>
        </p:blipFill>
        <p:spPr>
          <a:xfrm>
            <a:off x="3136796" y="5652486"/>
            <a:ext cx="966910" cy="533199"/>
          </a:xfrm>
          <a:prstGeom prst="rect">
            <a:avLst/>
          </a:prstGeom>
        </p:spPr>
      </p:pic>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AC77BE-368F-8346-9FF7-12E42325EB56}"/>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53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9_Blank">
    <p:spTree>
      <p:nvGrpSpPr>
        <p:cNvPr id="1" name=""/>
        <p:cNvGrpSpPr/>
        <p:nvPr/>
      </p:nvGrpSpPr>
      <p:grpSpPr>
        <a:xfrm>
          <a:off x="0" y="0"/>
          <a:ext cx="0" cy="0"/>
          <a:chOff x="0" y="0"/>
          <a:chExt cx="0" cy="0"/>
        </a:xfrm>
      </p:grpSpPr>
      <p:pic>
        <p:nvPicPr>
          <p:cNvPr id="38" name="Picture 37" descr="A collage of a person&#10;&#10;Description automatically generated with low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AAF6E9-F478-A14C-8832-E48DAE22E57B}"/>
              </a:ext>
            </a:extLst>
          </p:cNvPr>
          <p:cNvPicPr>
            <a:picLocks noChangeAspect="1"/>
          </p:cNvPicPr>
          <p:nvPr userDrawn="1"/>
        </p:nvPicPr>
        <p:blipFill rotWithShape="1">
          <a:blip r:embed="rId2"/>
          <a:srcRect t="16324"/>
          <a:stretch/>
        </p:blipFill>
        <p:spPr>
          <a:xfrm>
            <a:off x="0" y="0"/>
            <a:ext cx="12192000" cy="3560436"/>
          </a:xfrm>
          <a:prstGeom prst="rect">
            <a:avLst/>
          </a:prstGeom>
        </p:spPr>
      </p:pic>
      <p:pic>
        <p:nvPicPr>
          <p:cNvPr id="24" name="Picture 23"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942B46F-BC97-EB48-B495-DE902DCCC975}"/>
              </a:ext>
            </a:extLst>
          </p:cNvPr>
          <p:cNvPicPr>
            <a:picLocks noChangeAspect="1"/>
          </p:cNvPicPr>
          <p:nvPr userDrawn="1"/>
        </p:nvPicPr>
        <p:blipFill rotWithShape="1">
          <a:blip r:embed="rId3"/>
          <a:srcRect l="15069" t="34237"/>
          <a:stretch/>
        </p:blipFill>
        <p:spPr>
          <a:xfrm>
            <a:off x="-25056" y="0"/>
            <a:ext cx="2375334" cy="1814513"/>
          </a:xfrm>
          <a:prstGeom prst="rect">
            <a:avLst/>
          </a:prstGeom>
        </p:spPr>
      </p:pic>
      <p:pic>
        <p:nvPicPr>
          <p:cNvPr id="17"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70130E3-A442-5045-9F1D-C1DC5A218079}"/>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0" y="5696678"/>
            <a:ext cx="979029" cy="60115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6DB97C6-656B-5D4C-AC21-2654D4317F6D}"/>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22" name="Pictur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E8EA53-F451-114A-B773-C47CD3432C86}"/>
              </a:ext>
            </a:extLst>
          </p:cNvPr>
          <p:cNvPicPr>
            <a:picLocks noChangeAspect="1"/>
          </p:cNvPicPr>
          <p:nvPr userDrawn="1"/>
        </p:nvPicPr>
        <p:blipFill>
          <a:blip r:embed="rId5"/>
          <a:stretch>
            <a:fillRect/>
          </a:stretch>
        </p:blipFill>
        <p:spPr>
          <a:xfrm>
            <a:off x="6747918" y="5623350"/>
            <a:ext cx="1149606" cy="574803"/>
          </a:xfrm>
          <a:prstGeom prst="rect">
            <a:avLst/>
          </a:prstGeom>
        </p:spPr>
      </p:pic>
      <p:pic>
        <p:nvPicPr>
          <p:cNvPr id="25" name="Picture 24"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3E7542-923D-3249-81B3-01DA20F72A1E}"/>
              </a:ext>
            </a:extLst>
          </p:cNvPr>
          <p:cNvPicPr>
            <a:picLocks noChangeAspect="1"/>
          </p:cNvPicPr>
          <p:nvPr userDrawn="1"/>
        </p:nvPicPr>
        <p:blipFill>
          <a:blip r:embed="rId6"/>
          <a:stretch>
            <a:fillRect/>
          </a:stretch>
        </p:blipFill>
        <p:spPr>
          <a:xfrm>
            <a:off x="5515585" y="5531890"/>
            <a:ext cx="1199640" cy="725624"/>
          </a:xfrm>
          <a:prstGeom prst="rect">
            <a:avLst/>
          </a:prstGeom>
        </p:spPr>
      </p:pic>
      <p:pic>
        <p:nvPicPr>
          <p:cNvPr id="27" name="Picture 26"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BABD5C-AFF8-6B41-AF4D-09A0670DE707}"/>
              </a:ext>
            </a:extLst>
          </p:cNvPr>
          <p:cNvPicPr>
            <a:picLocks noChangeAspect="1"/>
          </p:cNvPicPr>
          <p:nvPr userDrawn="1"/>
        </p:nvPicPr>
        <p:blipFill>
          <a:blip r:embed="rId7"/>
          <a:stretch>
            <a:fillRect/>
          </a:stretch>
        </p:blipFill>
        <p:spPr>
          <a:xfrm>
            <a:off x="8021168" y="5465662"/>
            <a:ext cx="772704" cy="772704"/>
          </a:xfrm>
          <a:prstGeom prst="rect">
            <a:avLst/>
          </a:prstGeom>
        </p:spPr>
      </p:pic>
      <p:pic>
        <p:nvPicPr>
          <p:cNvPr id="29" name="Picture 28"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83D439-E0D7-1845-B415-69D45A3DEFD5}"/>
              </a:ext>
            </a:extLst>
          </p:cNvPr>
          <p:cNvPicPr>
            <a:picLocks noChangeAspect="1"/>
          </p:cNvPicPr>
          <p:nvPr userDrawn="1"/>
        </p:nvPicPr>
        <p:blipFill>
          <a:blip r:embed="rId8"/>
          <a:stretch>
            <a:fillRect/>
          </a:stretch>
        </p:blipFill>
        <p:spPr>
          <a:xfrm>
            <a:off x="8992855" y="5759326"/>
            <a:ext cx="1109889" cy="431086"/>
          </a:xfrm>
          <a:prstGeom prst="rect">
            <a:avLst/>
          </a:prstGeom>
        </p:spPr>
      </p:pic>
      <p:pic>
        <p:nvPicPr>
          <p:cNvPr id="31" name="Picture 30"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3036EE-A461-A748-B6B4-B65A82986126}"/>
              </a:ext>
            </a:extLst>
          </p:cNvPr>
          <p:cNvPicPr>
            <a:picLocks noChangeAspect="1"/>
          </p:cNvPicPr>
          <p:nvPr userDrawn="1"/>
        </p:nvPicPr>
        <p:blipFill>
          <a:blip r:embed="rId9"/>
          <a:stretch>
            <a:fillRect/>
          </a:stretch>
        </p:blipFill>
        <p:spPr>
          <a:xfrm>
            <a:off x="4303776" y="5639967"/>
            <a:ext cx="1093559" cy="528977"/>
          </a:xfrm>
          <a:prstGeom prst="rect">
            <a:avLst/>
          </a:prstGeom>
        </p:spPr>
      </p:pic>
      <p:pic>
        <p:nvPicPr>
          <p:cNvPr id="32" name="Picture 31"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4F368DC-2534-864D-9A31-356924B8FED8}"/>
              </a:ext>
            </a:extLst>
          </p:cNvPr>
          <p:cNvPicPr>
            <a:picLocks noChangeAspect="1"/>
          </p:cNvPicPr>
          <p:nvPr userDrawn="1"/>
        </p:nvPicPr>
        <p:blipFill>
          <a:blip r:embed="rId10"/>
          <a:stretch>
            <a:fillRect/>
          </a:stretch>
        </p:blipFill>
        <p:spPr>
          <a:xfrm>
            <a:off x="10317016" y="5629122"/>
            <a:ext cx="1551619" cy="562244"/>
          </a:xfrm>
          <a:prstGeom prst="rect">
            <a:avLst/>
          </a:prstGeom>
        </p:spPr>
      </p:pic>
      <p:pic>
        <p:nvPicPr>
          <p:cNvPr id="33" name="Picture 32"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071511-A86E-5247-8EAD-47660E8DB105}"/>
              </a:ext>
            </a:extLst>
          </p:cNvPr>
          <p:cNvPicPr>
            <a:picLocks noChangeAspect="1"/>
          </p:cNvPicPr>
          <p:nvPr userDrawn="1"/>
        </p:nvPicPr>
        <p:blipFill>
          <a:blip r:embed="rId11"/>
          <a:stretch>
            <a:fillRect/>
          </a:stretch>
        </p:blipFill>
        <p:spPr>
          <a:xfrm>
            <a:off x="3136796" y="5652486"/>
            <a:ext cx="966910" cy="533199"/>
          </a:xfrm>
          <a:prstGeom prst="rect">
            <a:avLst/>
          </a:prstGeom>
        </p:spPr>
      </p:pic>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4B40E4A-4F90-D049-9C97-CB8F6731597E}"/>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C30F7A-1832-4941-82EE-AEEE2A5B97B2}"/>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507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0_Blank">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8D56B61-AB8D-F340-BED2-4F873BE436D9}"/>
              </a:ext>
            </a:extLst>
          </p:cNvPr>
          <p:cNvPicPr>
            <a:picLocks noChangeAspect="1"/>
          </p:cNvPicPr>
          <p:nvPr userDrawn="1"/>
        </p:nvPicPr>
        <p:blipFill rotWithShape="1">
          <a:blip r:embed="rId2"/>
          <a:srcRect l="7794" t="68808" r="30366" b="22085"/>
          <a:stretch/>
        </p:blipFill>
        <p:spPr>
          <a:xfrm>
            <a:off x="9379" y="0"/>
            <a:ext cx="5099540" cy="1347160"/>
          </a:xfrm>
          <a:prstGeom prst="rect">
            <a:avLst/>
          </a:prstGeom>
        </p:spPr>
      </p:pic>
      <p:pic>
        <p:nvPicPr>
          <p:cNvPr id="18" name="Picture 1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BB2F34F-B323-F944-BD6B-ED66DC27796D}"/>
              </a:ext>
            </a:extLst>
          </p:cNvPr>
          <p:cNvPicPr>
            <a:picLocks noChangeAspect="1"/>
          </p:cNvPicPr>
          <p:nvPr userDrawn="1"/>
        </p:nvPicPr>
        <p:blipFill rotWithShape="1">
          <a:blip r:embed="rId2"/>
          <a:srcRect l="7794" t="33573" r="30366" b="27232"/>
          <a:stretch/>
        </p:blipFill>
        <p:spPr>
          <a:xfrm>
            <a:off x="-5992" y="0"/>
            <a:ext cx="5099540" cy="5797983"/>
          </a:xfrm>
          <a:prstGeom prst="rect">
            <a:avLst/>
          </a:prstGeom>
        </p:spPr>
      </p:pic>
      <p:pic>
        <p:nvPicPr>
          <p:cNvPr id="17" name="Pictur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E257B25-5ED4-3644-A103-8E15ECC902F5}"/>
              </a:ext>
            </a:extLst>
          </p:cNvPr>
          <p:cNvPicPr>
            <a:picLocks noChangeAspect="1"/>
          </p:cNvPicPr>
          <p:nvPr userDrawn="1"/>
        </p:nvPicPr>
        <p:blipFill rotWithShape="1">
          <a:blip r:embed="rId3"/>
          <a:srcRect l="-97" t="128" r="97" b="54486"/>
          <a:stretch/>
        </p:blipFill>
        <p:spPr>
          <a:xfrm>
            <a:off x="4241267" y="4002"/>
            <a:ext cx="7950733" cy="6473655"/>
          </a:xfrm>
          <a:prstGeom prst="rect">
            <a:avLst/>
          </a:prstGeom>
        </p:spPr>
      </p:pic>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0B723FB-9CF4-914E-917F-30870AF682D8}"/>
              </a:ext>
            </a:extLst>
          </p:cNvPr>
          <p:cNvSpPr/>
          <p:nvPr userDrawn="1"/>
        </p:nvSpPr>
        <p:spPr>
          <a:xfrm>
            <a:off x="0" y="6411452"/>
            <a:ext cx="12192000" cy="4465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5" name="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CC4C9C-6CFB-2D49-BF2F-6D44CA707DFC}"/>
              </a:ext>
            </a:extLst>
          </p:cNvPr>
          <p:cNvSpPr/>
          <p:nvPr userDrawn="1"/>
        </p:nvSpPr>
        <p:spPr>
          <a:xfrm>
            <a:off x="-25056" y="5254751"/>
            <a:ext cx="12217056" cy="1156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47BC501-3BE2-434E-8E75-B458A9FFCE89}"/>
              </a:ext>
            </a:extLst>
          </p:cNvPr>
          <p:cNvPicPr>
            <a:picLocks noChangeAspect="1" noChangeArrowheads="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7421" y="5696678"/>
            <a:ext cx="979028" cy="60115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6" name="Rectangle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7E2A06-85B9-4141-BD4B-9110B58E5466}"/>
              </a:ext>
            </a:extLst>
          </p:cNvPr>
          <p:cNvSpPr/>
          <p:nvPr userDrawn="1"/>
        </p:nvSpPr>
        <p:spPr>
          <a:xfrm>
            <a:off x="1097522" y="5642149"/>
            <a:ext cx="1261595" cy="584775"/>
          </a:xfrm>
          <a:prstGeom prst="rect">
            <a:avLst/>
          </a:prstGeom>
        </p:spPr>
        <p:txBody>
          <a:bodyPr wrap="square">
            <a:spAutoFit/>
          </a:bodyPr>
          <a:lstStyle/>
          <a:p>
            <a:pPr algn="l" eaLnBrk="1" hangingPunct="1">
              <a:lnSpc>
                <a:spcPct val="100000"/>
              </a:lnSpc>
              <a:spcAft>
                <a:spcPts val="0"/>
              </a:spcAft>
            </a:pP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MEDICI - Agreement number: LC-00943537.</a:t>
            </a:r>
            <a:b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br>
            <a:r>
              <a:rPr lang="en-US" altLang="en-US" sz="800" dirty="0">
                <a:solidFill>
                  <a:schemeClr val="tx2"/>
                </a:solidFill>
                <a:latin typeface="Calibri Light" panose="020F0302020204030204" pitchFamily="34" charset="0"/>
                <a:ea typeface="Meiryo" panose="020B0604030504040204" pitchFamily="34" charset="-128"/>
                <a:cs typeface="Arial" panose="020B0604020202020204" pitchFamily="34" charset="0"/>
              </a:rPr>
              <a:t>This project is co- funded by the European Union</a:t>
            </a:r>
          </a:p>
        </p:txBody>
      </p:sp>
      <p:pic>
        <p:nvPicPr>
          <p:cNvPr id="27" name="Picture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25A87E7-6AAD-E742-9FD9-ADED5A3C5D4F}"/>
              </a:ext>
            </a:extLst>
          </p:cNvPr>
          <p:cNvPicPr>
            <a:picLocks noChangeAspect="1"/>
          </p:cNvPicPr>
          <p:nvPr userDrawn="1"/>
        </p:nvPicPr>
        <p:blipFill>
          <a:blip r:embed="rId5"/>
          <a:stretch>
            <a:fillRect/>
          </a:stretch>
        </p:blipFill>
        <p:spPr>
          <a:xfrm>
            <a:off x="6747918" y="5623350"/>
            <a:ext cx="1149606" cy="574803"/>
          </a:xfrm>
          <a:prstGeom prst="rect">
            <a:avLst/>
          </a:prstGeom>
        </p:spPr>
      </p:pic>
      <p:pic>
        <p:nvPicPr>
          <p:cNvPr id="28" name="Picture 27" descr="Text, company name&#10;&#10;Description automatically generated with medium confidenc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61F4D13-7B2A-6642-B952-69AB8147C442}"/>
              </a:ext>
            </a:extLst>
          </p:cNvPr>
          <p:cNvPicPr>
            <a:picLocks noChangeAspect="1"/>
          </p:cNvPicPr>
          <p:nvPr userDrawn="1"/>
        </p:nvPicPr>
        <p:blipFill>
          <a:blip r:embed="rId6"/>
          <a:stretch>
            <a:fillRect/>
          </a:stretch>
        </p:blipFill>
        <p:spPr>
          <a:xfrm>
            <a:off x="5515585" y="5531890"/>
            <a:ext cx="1199640" cy="725624"/>
          </a:xfrm>
          <a:prstGeom prst="rect">
            <a:avLst/>
          </a:prstGeom>
        </p:spPr>
      </p:pic>
      <p:pic>
        <p:nvPicPr>
          <p:cNvPr id="29" name="Picture 28" descr="A picture containing 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9695B31-AA9D-C047-8DB4-4B4AABF7BAA4}"/>
              </a:ext>
            </a:extLst>
          </p:cNvPr>
          <p:cNvPicPr>
            <a:picLocks noChangeAspect="1"/>
          </p:cNvPicPr>
          <p:nvPr userDrawn="1"/>
        </p:nvPicPr>
        <p:blipFill>
          <a:blip r:embed="rId7"/>
          <a:stretch>
            <a:fillRect/>
          </a:stretch>
        </p:blipFill>
        <p:spPr>
          <a:xfrm>
            <a:off x="8021168" y="5465662"/>
            <a:ext cx="772704" cy="772704"/>
          </a:xfrm>
          <a:prstGeom prst="rect">
            <a:avLst/>
          </a:prstGeom>
        </p:spPr>
      </p:pic>
      <p:pic>
        <p:nvPicPr>
          <p:cNvPr id="30" name="Picture 29"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6031AB-7AD7-FF47-85A1-A339C118A072}"/>
              </a:ext>
            </a:extLst>
          </p:cNvPr>
          <p:cNvPicPr>
            <a:picLocks noChangeAspect="1"/>
          </p:cNvPicPr>
          <p:nvPr userDrawn="1"/>
        </p:nvPicPr>
        <p:blipFill>
          <a:blip r:embed="rId8"/>
          <a:stretch>
            <a:fillRect/>
          </a:stretch>
        </p:blipFill>
        <p:spPr>
          <a:xfrm>
            <a:off x="8992855" y="5759326"/>
            <a:ext cx="1109889" cy="431086"/>
          </a:xfrm>
          <a:prstGeom prst="rect">
            <a:avLst/>
          </a:prstGeom>
        </p:spPr>
      </p:pic>
      <p:pic>
        <p:nvPicPr>
          <p:cNvPr id="31" name="Picture 30"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B5DEA9-EB24-C645-9B49-44688E8D866F}"/>
              </a:ext>
            </a:extLst>
          </p:cNvPr>
          <p:cNvPicPr>
            <a:picLocks noChangeAspect="1"/>
          </p:cNvPicPr>
          <p:nvPr userDrawn="1"/>
        </p:nvPicPr>
        <p:blipFill>
          <a:blip r:embed="rId9"/>
          <a:stretch>
            <a:fillRect/>
          </a:stretch>
        </p:blipFill>
        <p:spPr>
          <a:xfrm>
            <a:off x="4303776" y="5639967"/>
            <a:ext cx="1093559" cy="528977"/>
          </a:xfrm>
          <a:prstGeom prst="rect">
            <a:avLst/>
          </a:prstGeom>
        </p:spPr>
      </p:pic>
      <p:pic>
        <p:nvPicPr>
          <p:cNvPr id="32" name="Picture 31" descr="Text&#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EC1186-4A23-E848-B841-DC6123E71D0A}"/>
              </a:ext>
            </a:extLst>
          </p:cNvPr>
          <p:cNvPicPr>
            <a:picLocks noChangeAspect="1"/>
          </p:cNvPicPr>
          <p:nvPr userDrawn="1"/>
        </p:nvPicPr>
        <p:blipFill>
          <a:blip r:embed="rId10"/>
          <a:stretch>
            <a:fillRect/>
          </a:stretch>
        </p:blipFill>
        <p:spPr>
          <a:xfrm>
            <a:off x="10317016" y="5629122"/>
            <a:ext cx="1551619" cy="562244"/>
          </a:xfrm>
          <a:prstGeom prst="rect">
            <a:avLst/>
          </a:prstGeom>
        </p:spPr>
      </p:pic>
      <p:pic>
        <p:nvPicPr>
          <p:cNvPr id="33" name="Picture 32" descr="Logo, company name&#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629061-1603-A64F-A597-242E966B192F}"/>
              </a:ext>
            </a:extLst>
          </p:cNvPr>
          <p:cNvPicPr>
            <a:picLocks noChangeAspect="1"/>
          </p:cNvPicPr>
          <p:nvPr userDrawn="1"/>
        </p:nvPicPr>
        <p:blipFill>
          <a:blip r:embed="rId11"/>
          <a:stretch>
            <a:fillRect/>
          </a:stretch>
        </p:blipFill>
        <p:spPr>
          <a:xfrm>
            <a:off x="3136796" y="5652486"/>
            <a:ext cx="966910" cy="533199"/>
          </a:xfrm>
          <a:prstGeom prst="rect">
            <a:avLst/>
          </a:prstGeom>
        </p:spPr>
      </p:pic>
      <p:sp>
        <p:nvSpPr>
          <p:cNvPr id="34" name="TextBox 3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D6A152-E9F5-3F4E-8FA1-AB7F774B062B}"/>
              </a:ext>
            </a:extLst>
          </p:cNvPr>
          <p:cNvSpPr txBox="1"/>
          <p:nvPr userDrawn="1"/>
        </p:nvSpPr>
        <p:spPr>
          <a:xfrm>
            <a:off x="127420" y="6493244"/>
            <a:ext cx="2743200" cy="253916"/>
          </a:xfrm>
          <a:prstGeom prst="rect">
            <a:avLst/>
          </a:prstGeom>
          <a:noFill/>
        </p:spPr>
        <p:txBody>
          <a:bodyPr wrap="square" rtlCol="0">
            <a:spAutoFit/>
          </a:bodyPr>
          <a:lstStyle/>
          <a:p>
            <a:pPr algn="l"/>
            <a:r>
              <a:rPr lang="en-US" sz="1050" b="0" i="0" dirty="0" err="1">
                <a:solidFill>
                  <a:schemeClr val="bg1"/>
                </a:solidFill>
                <a:latin typeface="Montserrat" pitchFamily="2" charset="77"/>
              </a:rPr>
              <a:t>www.digitalinclusionforall.eu</a:t>
            </a:r>
            <a:endParaRPr lang="en-US" sz="1050" b="0" i="0" dirty="0">
              <a:solidFill>
                <a:schemeClr val="bg1"/>
              </a:solidFill>
              <a:latin typeface="Montserrat" pitchFamily="2" charset="77"/>
            </a:endParaRPr>
          </a:p>
        </p:txBody>
      </p:sp>
      <p:pic>
        <p:nvPicPr>
          <p:cNvPr id="36" name="Picture 35"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72E9FCC-E354-7E41-B731-5147469FAA55}"/>
              </a:ext>
            </a:extLst>
          </p:cNvPr>
          <p:cNvPicPr>
            <a:picLocks noChangeAspect="1"/>
          </p:cNvPicPr>
          <p:nvPr userDrawn="1"/>
        </p:nvPicPr>
        <p:blipFill rotWithShape="1">
          <a:blip r:embed="rId12"/>
          <a:srcRect l="15069" t="34237"/>
          <a:stretch/>
        </p:blipFill>
        <p:spPr>
          <a:xfrm>
            <a:off x="-25056" y="1"/>
            <a:ext cx="2665361" cy="2036064"/>
          </a:xfrm>
          <a:prstGeom prst="rect">
            <a:avLst/>
          </a:prstGeom>
        </p:spPr>
      </p:pic>
      <p:sp>
        <p:nvSpPr>
          <p:cNvPr id="37" name="TextBox 3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1454123-2B12-CC4A-9BBB-06AF2D642331}"/>
              </a:ext>
            </a:extLst>
          </p:cNvPr>
          <p:cNvSpPr txBox="1"/>
          <p:nvPr userDrawn="1"/>
        </p:nvSpPr>
        <p:spPr>
          <a:xfrm>
            <a:off x="7249693" y="6455127"/>
            <a:ext cx="4814887"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266749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11F1B3-E326-2546-BEA6-60FA5761EE1D}"/>
              </a:ext>
            </a:extLst>
          </p:cNvPr>
          <p:cNvSpPr/>
          <p:nvPr userDrawn="1"/>
        </p:nvSpPr>
        <p:spPr>
          <a:xfrm>
            <a:off x="0" y="6411452"/>
            <a:ext cx="12192000" cy="44654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2" name="Title Placeholder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6D2A19-5B07-7449-AE9C-BA90C26B6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D85169-D5FE-764F-ABDC-1DEC1E903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First level</a:t>
            </a:r>
          </a:p>
          <a:p>
            <a:pPr lvl="1"/>
            <a:r>
              <a:rPr lang="en-GB" dirty="0"/>
              <a:t>Second level</a:t>
            </a:r>
          </a:p>
          <a:p>
            <a:pPr lvl="2"/>
            <a:r>
              <a:rPr lang="en-GB" dirty="0"/>
              <a:t>Third level</a:t>
            </a:r>
          </a:p>
          <a:p>
            <a:pPr marL="1657350" marR="0" lvl="3" indent="-342900" algn="l" defTabSz="914400" rtl="0" eaLnBrk="1" fontAlgn="auto" latinLnBrk="0" hangingPunct="1">
              <a:lnSpc>
                <a:spcPct val="90000"/>
              </a:lnSpc>
              <a:spcBef>
                <a:spcPts val="500"/>
              </a:spcBef>
              <a:spcAft>
                <a:spcPts val="0"/>
              </a:spcAft>
              <a:buClrTx/>
              <a:buSzTx/>
              <a:tabLst/>
              <a:defRPr/>
            </a:pPr>
            <a:r>
              <a:rPr lang="en-GB" dirty="0"/>
              <a:t>     Fourth level</a:t>
            </a:r>
          </a:p>
          <a:p>
            <a:pPr lvl="4"/>
            <a:r>
              <a:rPr lang="en-GB" dirty="0"/>
              <a:t> Fifth level</a:t>
            </a:r>
          </a:p>
          <a:p>
            <a:pPr lvl="4"/>
            <a:r>
              <a:rPr lang="en-GB" dirty="0"/>
              <a:t>Fifth level</a:t>
            </a:r>
            <a:endParaRPr lang="en-US" dirty="0"/>
          </a:p>
        </p:txBody>
      </p:sp>
      <p:sp>
        <p:nvSpPr>
          <p:cNvPr id="6" name="Footer Placeholder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560A268-1A2A-4E44-B7CD-BA718D816B5A}"/>
              </a:ext>
            </a:extLst>
          </p:cNvPr>
          <p:cNvSpPr>
            <a:spLocks noGrp="1"/>
          </p:cNvSpPr>
          <p:nvPr>
            <p:ph type="ftr" sz="quarter" idx="3"/>
          </p:nvPr>
        </p:nvSpPr>
        <p:spPr>
          <a:xfrm>
            <a:off x="7205472" y="6464744"/>
            <a:ext cx="4372867" cy="365125"/>
          </a:xfrm>
          <a:prstGeom prst="rect">
            <a:avLst/>
          </a:prstGeom>
        </p:spPr>
        <p:txBody>
          <a:bodyPr/>
          <a:lstStyle>
            <a:lvl1pPr algn="r">
              <a:defRPr sz="800" b="0">
                <a:solidFill>
                  <a:schemeClr val="bg1"/>
                </a:solidFill>
              </a:defRPr>
            </a:lvl1pPr>
          </a:lstStyle>
          <a:p>
            <a:r>
              <a:rPr lang="en-US" dirty="0"/>
              <a:t>“This document reflects the views only of the authors, and the European Union cannot be held responsible for any use which may be made of the information contained therein.”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4845406"/>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 r:id="rId19"/>
    <p:sldLayoutId r:id="rId20"/>
    <p:sldLayoutId r:id="rId21"/>
    <p:sldLayoutId r:id="rId22"/>
    <p:sldLayoutId r:id="rId23"/>
    <p:sldLayoutId r:id="rId2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Tx/>
        <a:buNone/>
        <a:defRPr sz="4400" b="1" i="0" kern="1200">
          <a:solidFill>
            <a:schemeClr val="bg1"/>
          </a:solidFill>
          <a:latin typeface="Montserrat" pitchFamily="2" charset="77"/>
          <a:ea typeface="+mn-ea"/>
          <a:cs typeface="+mn-cs"/>
        </a:defRPr>
      </a:lvl1pPr>
      <a:lvl2pPr marL="457200" indent="0" algn="l" defTabSz="914400" rtl="0" eaLnBrk="1" latinLnBrk="0" hangingPunct="1">
        <a:lnSpc>
          <a:spcPct val="90000"/>
        </a:lnSpc>
        <a:spcBef>
          <a:spcPts val="500"/>
        </a:spcBef>
        <a:buFontTx/>
        <a:buNone/>
        <a:defRPr sz="2400" b="1" i="0" kern="1200">
          <a:solidFill>
            <a:schemeClr val="bg1"/>
          </a:solidFill>
          <a:latin typeface="Montserrat" pitchFamily="2" charset="77"/>
          <a:ea typeface="+mn-ea"/>
          <a:cs typeface="+mn-cs"/>
        </a:defRPr>
      </a:lvl2pPr>
      <a:lvl3pPr marL="914400" marR="0" indent="0" algn="l" defTabSz="914400" rtl="0" eaLnBrk="1" fontAlgn="auto" latinLnBrk="0" hangingPunct="1">
        <a:lnSpc>
          <a:spcPct val="90000"/>
        </a:lnSpc>
        <a:spcBef>
          <a:spcPts val="500"/>
        </a:spcBef>
        <a:spcAft>
          <a:spcPts val="0"/>
        </a:spcAft>
        <a:buClrTx/>
        <a:buSzTx/>
        <a:buFontTx/>
        <a:buNone/>
        <a:tabLst/>
        <a:defRPr sz="2000" b="1" i="0" kern="1200">
          <a:solidFill>
            <a:schemeClr val="tx1"/>
          </a:solidFill>
          <a:latin typeface="Montserrat" pitchFamily="2" charset="77"/>
          <a:ea typeface="+mn-ea"/>
          <a:cs typeface="+mn-cs"/>
        </a:defRPr>
      </a:lvl3pPr>
      <a:lvl4pPr marL="1314450" indent="0" algn="l" defTabSz="914400" rtl="0" eaLnBrk="1" latinLnBrk="0" hangingPunct="1">
        <a:lnSpc>
          <a:spcPct val="90000"/>
        </a:lnSpc>
        <a:spcBef>
          <a:spcPts val="500"/>
        </a:spcBef>
        <a:buFontTx/>
        <a:buNone/>
        <a:defRPr sz="1600" b="0" i="0" kern="1200">
          <a:solidFill>
            <a:schemeClr val="tx2"/>
          </a:solidFill>
          <a:latin typeface="Montserrat" pitchFamily="2" charset="77"/>
          <a:ea typeface="+mn-ea"/>
          <a:cs typeface="+mn-cs"/>
        </a:defRPr>
      </a:lvl4pPr>
      <a:lvl5pPr marL="1828800" indent="0" algn="l" defTabSz="914400" rtl="0" eaLnBrk="1" latinLnBrk="0" hangingPunct="1">
        <a:lnSpc>
          <a:spcPct val="90000"/>
        </a:lnSpc>
        <a:spcBef>
          <a:spcPts val="500"/>
        </a:spcBef>
        <a:buFontTx/>
        <a:buNone/>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mailto:ineke.schuurman@ccl.kuleuven.be" TargetMode="External"/><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mailto:Gosia@uel.ac.uk" TargetMode="External"/><Relationship Id="rId4"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hyperlink" Target="https://rixresearchandmedia.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hyperlink" Target="https://edefundazioa.org/" TargetMode="External"/><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youtube.com/watch?v=_3ybEKzQHFI&amp;feature=youtu.b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eventbrite.co.uk/e/digital-inclusion-for-all-challenges-possibilities-practitioners-view-registration-131216583333" TargetMode="External"/><Relationship Id="rId5" Type="http://schemas.openxmlformats.org/officeDocument/2006/relationships/hyperlink" Target="https://www.eventbrite.co.uk/e/digital-inclusion-for-all-covid-19-practices-dealing-with-the-pandemic-registration-131221146983" TargetMode="External"/><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hyperlink" Target="http://www.twitter.com/medici_eu" TargetMode="External"/><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hyperlink" Target="http://www.facebook.com/medici.eu/" TargetMode="External"/><Relationship Id="rId9" Type="http://schemas.openxmlformats.org/officeDocument/2006/relationships/hyperlink" Target="http://www.linkedin.com/company/medici-eu/"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able-to-include.com/partners/ku-leuven/" TargetMode="External"/><Relationship Id="rId5" Type="http://schemas.openxmlformats.org/officeDocument/2006/relationships/hyperlink" Target="http://able-to-include.com/partners/the-national-microelectronics-applications-centre/" TargetMode="External"/><Relationship Id="rId6" Type="http://schemas.openxmlformats.org/officeDocument/2006/relationships/hyperlink" Target="http://able-to-include.com/partners/thomas-more-kempen/" TargetMode="External"/><Relationship Id="rId7" Type="http://schemas.openxmlformats.org/officeDocument/2006/relationships/hyperlink" Target="http://able-to-include.com/partners/universitat-pompeu-fabra/" TargetMode="External"/><Relationship Id="rId8" Type="http://schemas.openxmlformats.org/officeDocument/2006/relationships/hyperlink" Target="http://able-to-include.com/partners/building-bridges-training/" TargetMode="External"/><Relationship Id="rId9" Type="http://schemas.openxmlformats.org/officeDocument/2006/relationships/hyperlink" Target="http://able-to-include.com/partners/inclusion-europe/" TargetMode="External"/><Relationship Id="rId10" Type="http://schemas.openxmlformats.org/officeDocument/2006/relationships/hyperlink" Target="http://able-to-include.com/partners/fundacion-prodis/" TargetMode="External"/><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FDE94B-5EEB-FA4B-B649-132E221350B8}"/>
              </a:ext>
            </a:extLst>
          </p:cNvPr>
          <p:cNvSpPr>
            <a:spLocks noGrp="1"/>
          </p:cNvSpPr>
          <p:nvPr>
            <p:ph type="subTitle" idx="4294967295"/>
          </p:nvPr>
        </p:nvSpPr>
        <p:spPr>
          <a:xfrm>
            <a:off x="4283078" y="1168468"/>
            <a:ext cx="7065962" cy="776288"/>
          </a:xfrm>
        </p:spPr>
        <p:txBody>
          <a:bodyPr>
            <a:noAutofit/>
          </a:bodyPr>
          <a:lstStyle/>
          <a:p>
            <a:pPr marL="0" indent="0">
              <a:lnSpc>
                <a:spcPct val="150000"/>
              </a:lnSpc>
              <a:buNone/>
            </a:pPr>
            <a:r>
              <a:rPr lang="en-US" sz="3200" b="0" dirty="0">
                <a:solidFill>
                  <a:schemeClr val="bg1">
                    <a:lumMod val="95000"/>
                  </a:schemeClr>
                </a:solidFill>
              </a:rPr>
              <a:t>Medici Final Conference</a:t>
            </a:r>
          </a:p>
        </p:txBody>
      </p:sp>
      <p:sp>
        <p:nvSpPr>
          <p:cNvPr id="2"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036A9B3-9E88-5F4E-A95E-D94607E2048C}"/>
              </a:ext>
            </a:extLst>
          </p:cNvPr>
          <p:cNvSpPr>
            <a:spLocks noGrp="1"/>
          </p:cNvSpPr>
          <p:nvPr>
            <p:ph type="title" idx="4294967295"/>
          </p:nvPr>
        </p:nvSpPr>
        <p:spPr>
          <a:xfrm>
            <a:off x="4225925" y="555625"/>
            <a:ext cx="7966075" cy="776288"/>
          </a:xfrm>
        </p:spPr>
        <p:txBody>
          <a:bodyPr>
            <a:normAutofit/>
          </a:bodyPr>
          <a:lstStyle/>
          <a:p>
            <a:r>
              <a:rPr lang="en-US" dirty="0">
                <a:solidFill>
                  <a:schemeClr val="bg1"/>
                </a:solidFill>
              </a:rPr>
              <a:t>Digital Inclusion For All</a:t>
            </a:r>
          </a:p>
        </p:txBody>
      </p:sp>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873D36-7E0D-1649-994C-718106F4CACC}"/>
              </a:ext>
            </a:extLst>
          </p:cNvPr>
          <p:cNvSpPr/>
          <p:nvPr/>
        </p:nvSpPr>
        <p:spPr>
          <a:xfrm>
            <a:off x="4283078" y="1903231"/>
            <a:ext cx="7301633" cy="567463"/>
          </a:xfrm>
          <a:prstGeom prst="rect">
            <a:avLst/>
          </a:prstGeom>
        </p:spPr>
        <p:txBody>
          <a:bodyPr wrap="square">
            <a:spAutoFit/>
          </a:bodyPr>
          <a:lstStyle/>
          <a:p>
            <a:pPr>
              <a:lnSpc>
                <a:spcPct val="150000"/>
              </a:lnSpc>
            </a:pPr>
            <a:r>
              <a:rPr lang="en-GB" sz="2400" dirty="0">
                <a:solidFill>
                  <a:schemeClr val="bg1"/>
                </a:solidFill>
                <a:latin typeface="Montserrat Light" pitchFamily="2" charset="77"/>
              </a:rPr>
              <a:t>26</a:t>
            </a:r>
            <a:r>
              <a:rPr lang="en-GB" sz="2400" baseline="30000" dirty="0">
                <a:solidFill>
                  <a:schemeClr val="bg1"/>
                </a:solidFill>
                <a:latin typeface="Montserrat Light" pitchFamily="2" charset="77"/>
              </a:rPr>
              <a:t>th</a:t>
            </a:r>
            <a:r>
              <a:rPr lang="en-GB" sz="2400" dirty="0">
                <a:solidFill>
                  <a:schemeClr val="bg1"/>
                </a:solidFill>
                <a:latin typeface="Montserrat Light" pitchFamily="2" charset="77"/>
              </a:rPr>
              <a:t> - 27</a:t>
            </a:r>
            <a:r>
              <a:rPr lang="en-GB" sz="2400" baseline="30000" dirty="0">
                <a:solidFill>
                  <a:schemeClr val="bg1"/>
                </a:solidFill>
                <a:latin typeface="Montserrat Light" pitchFamily="2" charset="77"/>
              </a:rPr>
              <a:t>th</a:t>
            </a:r>
            <a:r>
              <a:rPr lang="en-GB" sz="2400" dirty="0">
                <a:solidFill>
                  <a:schemeClr val="bg1"/>
                </a:solidFill>
                <a:latin typeface="Montserrat Light" pitchFamily="2" charset="77"/>
              </a:rPr>
              <a:t> - 28</a:t>
            </a:r>
            <a:r>
              <a:rPr lang="en-GB" sz="2400" baseline="30000" dirty="0">
                <a:solidFill>
                  <a:schemeClr val="bg1"/>
                </a:solidFill>
                <a:latin typeface="Montserrat Light" pitchFamily="2" charset="77"/>
              </a:rPr>
              <a:t>th</a:t>
            </a:r>
            <a:r>
              <a:rPr lang="en-GB" sz="2400" dirty="0">
                <a:solidFill>
                  <a:schemeClr val="bg1"/>
                </a:solidFill>
                <a:latin typeface="Montserrat Light" pitchFamily="2" charset="77"/>
              </a:rPr>
              <a:t>  January 2021</a:t>
            </a:r>
            <a:endParaRPr lang="en-US" sz="2400" dirty="0">
              <a:solidFill>
                <a:schemeClr val="bg1"/>
              </a:solidFill>
              <a:latin typeface="Montserrat Light" pitchFamily="2" charset="77"/>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6501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408950" y="210253"/>
            <a:ext cx="6362748"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Tools</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8" name="Rettangolo 7"/>
          <p:cNvSpPr/>
          <p:nvPr/>
        </p:nvSpPr>
        <p:spPr>
          <a:xfrm>
            <a:off x="811709" y="1640792"/>
            <a:ext cx="10552217" cy="3416320"/>
          </a:xfrm>
          <a:prstGeom prst="rect">
            <a:avLst/>
          </a:prstGeom>
        </p:spPr>
        <p:txBody>
          <a:bodyPr wrap="square">
            <a:spAutoFit/>
          </a:bodyPr>
          <a:lstStyle/>
          <a:p>
            <a:r>
              <a:rPr lang="en-US" sz="2400" dirty="0" smtClean="0">
                <a:solidFill>
                  <a:srgbClr val="44546A"/>
                </a:solidFill>
                <a:latin typeface="Montserrat Regular"/>
                <a:cs typeface="Montserrat Regular"/>
              </a:rPr>
              <a:t>Able Social</a:t>
            </a:r>
            <a:r>
              <a:rPr lang="en-US" sz="2400" b="1" dirty="0" smtClean="0">
                <a:solidFill>
                  <a:srgbClr val="44546A"/>
                </a:solidFill>
                <a:latin typeface="Montserrat Regular"/>
                <a:cs typeface="Montserrat Regular"/>
              </a:rPr>
              <a:t> </a:t>
            </a:r>
            <a:r>
              <a:rPr lang="en-US" sz="2400" dirty="0" smtClean="0">
                <a:solidFill>
                  <a:srgbClr val="44546A"/>
                </a:solidFill>
                <a:latin typeface="Montserrat Light"/>
                <a:cs typeface="Montserrat Light"/>
              </a:rPr>
              <a:t>– ability to translate between written language and pictographs, or to speech</a:t>
            </a:r>
          </a:p>
          <a:p>
            <a:endParaRPr lang="en-US" sz="2400" dirty="0" smtClean="0">
              <a:solidFill>
                <a:srgbClr val="44546A"/>
              </a:solidFill>
              <a:latin typeface="Montserrat Regular"/>
              <a:cs typeface="Montserrat Regular"/>
            </a:endParaRPr>
          </a:p>
          <a:p>
            <a:r>
              <a:rPr lang="en-US" sz="2400" dirty="0" smtClean="0">
                <a:solidFill>
                  <a:srgbClr val="44546A"/>
                </a:solidFill>
                <a:latin typeface="Montserrat Regular"/>
                <a:cs typeface="Montserrat Regular"/>
              </a:rPr>
              <a:t>Able Chat</a:t>
            </a:r>
            <a:r>
              <a:rPr lang="en-US" sz="2400" dirty="0" smtClean="0">
                <a:solidFill>
                  <a:srgbClr val="44546A"/>
                </a:solidFill>
                <a:latin typeface="Montserrat Light"/>
                <a:cs typeface="Montserrat Light"/>
              </a:rPr>
              <a:t> – use of </a:t>
            </a:r>
            <a:r>
              <a:rPr lang="en-US" sz="2400" dirty="0" err="1" smtClean="0">
                <a:solidFill>
                  <a:srgbClr val="44546A"/>
                </a:solidFill>
                <a:latin typeface="Montserrat Light"/>
                <a:cs typeface="Montserrat Light"/>
              </a:rPr>
              <a:t>smartphone</a:t>
            </a:r>
            <a:r>
              <a:rPr lang="en-US" sz="2400" dirty="0" smtClean="0">
                <a:solidFill>
                  <a:srgbClr val="44546A"/>
                </a:solidFill>
                <a:latin typeface="Montserrat Light"/>
                <a:cs typeface="Montserrat Light"/>
              </a:rPr>
              <a:t> to send messages  </a:t>
            </a:r>
          </a:p>
          <a:p>
            <a:endParaRPr lang="en-US" sz="2400" dirty="0" smtClean="0">
              <a:solidFill>
                <a:srgbClr val="44546A"/>
              </a:solidFill>
              <a:latin typeface="Montserrat Regular"/>
              <a:cs typeface="Montserrat Regular"/>
            </a:endParaRPr>
          </a:p>
          <a:p>
            <a:r>
              <a:rPr lang="en-US" sz="2400" dirty="0" smtClean="0">
                <a:solidFill>
                  <a:srgbClr val="44546A"/>
                </a:solidFill>
                <a:latin typeface="Montserrat Regular"/>
                <a:cs typeface="Montserrat Regular"/>
              </a:rPr>
              <a:t>Able Mail</a:t>
            </a:r>
            <a:r>
              <a:rPr lang="en-US" sz="2400" dirty="0" smtClean="0">
                <a:solidFill>
                  <a:srgbClr val="44546A"/>
                </a:solidFill>
                <a:latin typeface="Montserrat Light"/>
                <a:cs typeface="Montserrat Light"/>
              </a:rPr>
              <a:t> (</a:t>
            </a:r>
            <a:r>
              <a:rPr lang="en-US" sz="2400" dirty="0" err="1" smtClean="0">
                <a:solidFill>
                  <a:srgbClr val="44546A"/>
                </a:solidFill>
                <a:latin typeface="Montserrat Light"/>
                <a:cs typeface="Montserrat Light"/>
              </a:rPr>
              <a:t>Kolumba</a:t>
            </a:r>
            <a:r>
              <a:rPr lang="en-US" sz="2400" dirty="0" smtClean="0">
                <a:solidFill>
                  <a:srgbClr val="44546A"/>
                </a:solidFill>
                <a:latin typeface="Montserrat Light"/>
                <a:cs typeface="Montserrat Light"/>
              </a:rPr>
              <a:t>)  -- mail manager for </a:t>
            </a:r>
            <a:r>
              <a:rPr lang="en-US" sz="2400" dirty="0" err="1" smtClean="0">
                <a:solidFill>
                  <a:srgbClr val="44546A"/>
                </a:solidFill>
                <a:latin typeface="Montserrat Light"/>
                <a:cs typeface="Montserrat Light"/>
              </a:rPr>
              <a:t>Gmail</a:t>
            </a:r>
            <a:endParaRPr lang="en-US" sz="2400" dirty="0" smtClean="0">
              <a:solidFill>
                <a:srgbClr val="44546A"/>
              </a:solidFill>
              <a:latin typeface="Montserrat Light"/>
              <a:cs typeface="Montserrat Light"/>
            </a:endParaRPr>
          </a:p>
          <a:p>
            <a:endParaRPr lang="en-US" sz="2400" dirty="0" smtClean="0">
              <a:solidFill>
                <a:srgbClr val="44546A"/>
              </a:solidFill>
              <a:latin typeface="Montserrat Light"/>
              <a:cs typeface="Montserrat Light"/>
            </a:endParaRPr>
          </a:p>
          <a:p>
            <a:r>
              <a:rPr lang="en-US" sz="2400" dirty="0" smtClean="0">
                <a:solidFill>
                  <a:srgbClr val="44546A"/>
                </a:solidFill>
                <a:latin typeface="Montserrat Light"/>
                <a:cs typeface="Montserrat Light"/>
              </a:rPr>
              <a:t>Making use of spelling correction, simplification, pictographs, text2speech, …</a:t>
            </a:r>
            <a:endParaRPr lang="en-US" sz="2400" dirty="0">
              <a:solidFill>
                <a:srgbClr val="44546A"/>
              </a:solidFill>
              <a:latin typeface="Montserrat Light"/>
              <a:cs typeface="Montserrat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644606" y="210253"/>
            <a:ext cx="6362748"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User-driven use of tools</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6" name="Content Placeholder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C930C-AFD5-4F83-975B-FCCBBC68E108}"/>
              </a:ext>
            </a:extLst>
          </p:cNvPr>
          <p:cNvSpPr txBox="1">
            <a:spLocks/>
          </p:cNvSpPr>
          <p:nvPr/>
        </p:nvSpPr>
        <p:spPr>
          <a:xfrm>
            <a:off x="746556" y="1458993"/>
            <a:ext cx="10515600" cy="4351338"/>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It is up to the user to decide what they are going to use, and how they do 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When sending: Yes/no pictographs? Which set?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When receiving? Same choices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Yes/no spelling correction?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Yes/no simplification?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Parents and </a:t>
            </a:r>
            <a:r>
              <a:rPr kumimoji="0" lang="en-US" sz="2200" u="none" strike="noStrike" kern="1200" cap="none" spc="0" normalizeH="0" baseline="0" noProof="0" dirty="0" err="1" smtClean="0">
                <a:ln>
                  <a:noFill/>
                </a:ln>
                <a:solidFill>
                  <a:srgbClr val="44546A"/>
                </a:solidFill>
                <a:effectLst/>
                <a:uLnTx/>
                <a:uFillTx/>
                <a:latin typeface="Montserrat Light"/>
                <a:ea typeface="+mn-ea"/>
                <a:cs typeface="Montserrat Light"/>
              </a:rPr>
              <a:t>carers</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 can make a pre-selection, for example also </a:t>
            </a:r>
            <a:r>
              <a:rPr kumimoji="0" lang="en-US" sz="2200" u="none" strike="noStrike" kern="1200" cap="none" spc="0" normalizeH="0" baseline="0" noProof="0" dirty="0" err="1" smtClean="0">
                <a:ln>
                  <a:noFill/>
                </a:ln>
                <a:solidFill>
                  <a:srgbClr val="44546A"/>
                </a:solidFill>
                <a:effectLst/>
                <a:uLnTx/>
                <a:uFillTx/>
                <a:latin typeface="Montserrat Light"/>
                <a:ea typeface="+mn-ea"/>
                <a:cs typeface="Montserrat Light"/>
              </a:rPr>
              <a:t>wrt</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 the categories of pictographs, or the set to be used, or state that simplification needs to be done …</a:t>
            </a:r>
            <a:endParaRPr kumimoji="0" lang="en-US" sz="2200" u="none" strike="noStrike" kern="1200" cap="none" spc="0" normalizeH="0" baseline="0" noProof="0" dirty="0">
              <a:ln>
                <a:noFill/>
              </a:ln>
              <a:solidFill>
                <a:srgbClr val="44546A"/>
              </a:solidFill>
              <a:effectLst/>
              <a:uLnTx/>
              <a:uFillTx/>
              <a:latin typeface="Montserrat Light"/>
              <a:ea typeface="+mn-ea"/>
              <a:cs typeface="Montserrat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644606" y="210253"/>
            <a:ext cx="6362748"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A real issue</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7" name="Content Placeholder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C930C-AFD5-4F83-975B-FCCBBC68E108}"/>
              </a:ext>
            </a:extLst>
          </p:cNvPr>
          <p:cNvSpPr txBox="1">
            <a:spLocks/>
          </p:cNvSpPr>
          <p:nvPr/>
        </p:nvSpPr>
        <p:spPr>
          <a:xfrm>
            <a:off x="825108" y="1485181"/>
            <a:ext cx="10515600" cy="384409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Users may need to have some supervision, </a:t>
            </a:r>
            <a:r>
              <a:rPr kumimoji="0" lang="en-US" sz="2200" u="none" strike="noStrike" kern="1200" cap="none" spc="0" normalizeH="0" baseline="0" noProof="0" dirty="0" err="1" smtClean="0">
                <a:ln>
                  <a:noFill/>
                </a:ln>
                <a:solidFill>
                  <a:srgbClr val="44546A"/>
                </a:solidFill>
                <a:effectLst/>
                <a:uLnTx/>
                <a:uFillTx/>
                <a:latin typeface="Montserrat Light"/>
                <a:ea typeface="+mn-ea"/>
                <a:cs typeface="Montserrat Light"/>
              </a:rPr>
              <a:t>esp</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 when they are using social media in an unprotected environment as they often don’t realize what the effects are of what they are saying (</a:t>
            </a:r>
            <a:r>
              <a:rPr kumimoji="0" lang="en-US" sz="2200" i="1" u="none" strike="noStrike" kern="1200" cap="none" spc="0" normalizeH="0" baseline="0" noProof="0" dirty="0" smtClean="0">
                <a:ln>
                  <a:noFill/>
                </a:ln>
                <a:solidFill>
                  <a:srgbClr val="44546A"/>
                </a:solidFill>
                <a:effectLst/>
                <a:uLnTx/>
                <a:uFillTx/>
                <a:latin typeface="Montserrat Light"/>
                <a:ea typeface="+mn-ea"/>
                <a:cs typeface="Montserrat Light"/>
              </a:rPr>
              <a:t>granny always puts her keys under the mat</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And what about smart phones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Discuss such matters with them, and  … keep an eye on what is being done (like one does with younger children)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In Belgium many youngsters are using a special safe website (</a:t>
            </a:r>
            <a:r>
              <a:rPr kumimoji="0" lang="en-US" sz="2200" u="none" strike="noStrike" kern="1200" cap="none" spc="0" normalizeH="0" baseline="0" noProof="0" dirty="0" err="1" smtClean="0">
                <a:ln>
                  <a:noFill/>
                </a:ln>
                <a:solidFill>
                  <a:srgbClr val="44546A"/>
                </a:solidFill>
                <a:effectLst/>
                <a:uLnTx/>
                <a:uFillTx/>
                <a:latin typeface="Montserrat Light"/>
                <a:ea typeface="+mn-ea"/>
                <a:cs typeface="Montserrat Light"/>
              </a:rPr>
              <a:t>wai</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-not) to connect with their friends.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u="none" strike="noStrike" kern="1200" cap="none" spc="0" normalizeH="0" baseline="0" noProof="0" dirty="0">
              <a:ln>
                <a:noFill/>
              </a:ln>
              <a:solidFill>
                <a:srgbClr val="44546A"/>
              </a:solidFill>
              <a:effectLst/>
              <a:uLnTx/>
              <a:uFillTx/>
              <a:latin typeface="Montserrat Light"/>
              <a:ea typeface="+mn-ea"/>
              <a:cs typeface="Montserrat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999102" y="1937918"/>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2800" dirty="0" smtClean="0"/>
              <a:t>Thank you for your attention!</a:t>
            </a:r>
            <a:endParaRPr lang="en-US" sz="28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6" name="Rettangolo 5"/>
          <p:cNvSpPr/>
          <p:nvPr/>
        </p:nvSpPr>
        <p:spPr>
          <a:xfrm>
            <a:off x="4095360" y="3917663"/>
            <a:ext cx="7270418" cy="523220"/>
          </a:xfrm>
          <a:prstGeom prst="rect">
            <a:avLst/>
          </a:prstGeom>
        </p:spPr>
        <p:txBody>
          <a:bodyPr wrap="square">
            <a:spAutoFit/>
          </a:bodyPr>
          <a:lstStyle/>
          <a:p>
            <a:pPr algn="r"/>
            <a:r>
              <a:rPr lang="en-US" sz="2800" dirty="0" smtClean="0">
                <a:solidFill>
                  <a:srgbClr val="44546A"/>
                </a:solidFill>
                <a:latin typeface="Montserrat Light"/>
                <a:cs typeface="Montserrat Light"/>
                <a:hlinkClick r:id="rId4"/>
              </a:rPr>
              <a:t>ineke.schuurman@ccl.kuleuven.be</a:t>
            </a:r>
            <a:r>
              <a:rPr lang="en-US" sz="2800" dirty="0" smtClean="0">
                <a:solidFill>
                  <a:srgbClr val="44546A"/>
                </a:solidFill>
                <a:latin typeface="Montserrat Light"/>
                <a:cs typeface="Montserrat Light"/>
              </a:rPr>
              <a:t> </a:t>
            </a:r>
            <a:endParaRPr lang="en-US" sz="2800" dirty="0">
              <a:solidFill>
                <a:srgbClr val="44546A"/>
              </a:solidFill>
              <a:latin typeface="Montserrat Light"/>
              <a:cs typeface="Montserrat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557085" y="370584"/>
            <a:ext cx="841704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RIX </a:t>
            </a:r>
            <a:r>
              <a:rPr lang="en-GB" sz="3600" dirty="0" err="1" smtClean="0">
                <a:solidFill>
                  <a:schemeClr val="bg1"/>
                </a:solidFill>
              </a:rPr>
              <a:t>Wiki</a:t>
            </a:r>
            <a:endParaRPr lang="en-US" sz="3600" dirty="0">
              <a:solidFill>
                <a:schemeClr val="bg1"/>
              </a:solidFill>
            </a:endParaRPr>
          </a:p>
        </p:txBody>
      </p:sp>
      <p:sp>
        <p:nvSpPr>
          <p:cNvPr id="3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E70670-B126-6F48-9FFA-63619F01C908}"/>
              </a:ext>
            </a:extLst>
          </p:cNvPr>
          <p:cNvSpPr txBox="1">
            <a:spLocks/>
          </p:cNvSpPr>
          <p:nvPr/>
        </p:nvSpPr>
        <p:spPr>
          <a:xfrm>
            <a:off x="4988086" y="2278362"/>
            <a:ext cx="6271106" cy="2514054"/>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3200" dirty="0" err="1" smtClean="0">
                <a:solidFill>
                  <a:schemeClr val="tx2"/>
                </a:solidFill>
                <a:latin typeface="Montserrat Light" pitchFamily="2" charset="77"/>
              </a:rPr>
              <a:t>Gosia</a:t>
            </a:r>
            <a:r>
              <a:rPr lang="en-GB" sz="3200" dirty="0" smtClean="0">
                <a:solidFill>
                  <a:schemeClr val="tx2"/>
                </a:solidFill>
                <a:latin typeface="Montserrat Light" pitchFamily="2" charset="77"/>
              </a:rPr>
              <a:t> </a:t>
            </a:r>
            <a:r>
              <a:rPr lang="en-GB" sz="3200" dirty="0" err="1" smtClean="0">
                <a:solidFill>
                  <a:schemeClr val="tx2"/>
                </a:solidFill>
                <a:latin typeface="Montserrat Light" pitchFamily="2" charset="77"/>
              </a:rPr>
              <a:t>Kwiatkowska</a:t>
            </a:r>
            <a:endParaRPr lang="en-GB" sz="3200" dirty="0" smtClean="0">
              <a:solidFill>
                <a:schemeClr val="tx2"/>
              </a:solidFill>
              <a:latin typeface="Montserrat Light" pitchFamily="2" charset="77"/>
            </a:endParaRPr>
          </a:p>
          <a:p>
            <a:pPr marL="0" indent="0">
              <a:lnSpc>
                <a:spcPct val="100000"/>
              </a:lnSpc>
              <a:spcBef>
                <a:spcPts val="400"/>
              </a:spcBef>
              <a:buNone/>
            </a:pPr>
            <a:r>
              <a:rPr lang="en-GB" sz="2600" dirty="0" smtClean="0">
                <a:solidFill>
                  <a:schemeClr val="tx2"/>
                </a:solidFill>
                <a:latin typeface="Montserrat Light" pitchFamily="2" charset="77"/>
              </a:rPr>
              <a:t>Senior Lecturer &amp; Co-Director at</a:t>
            </a:r>
          </a:p>
          <a:p>
            <a:pPr marL="0" indent="0">
              <a:lnSpc>
                <a:spcPct val="100000"/>
              </a:lnSpc>
              <a:spcBef>
                <a:spcPts val="400"/>
              </a:spcBef>
              <a:buNone/>
            </a:pPr>
            <a:r>
              <a:rPr lang="en-GB" sz="2600" dirty="0" smtClean="0">
                <a:solidFill>
                  <a:schemeClr val="tx2"/>
                </a:solidFill>
                <a:latin typeface="Montserrat Light" pitchFamily="2" charset="77"/>
              </a:rPr>
              <a:t>RIX Research and Media,</a:t>
            </a:r>
          </a:p>
          <a:p>
            <a:pPr marL="0" indent="0">
              <a:lnSpc>
                <a:spcPct val="100000"/>
              </a:lnSpc>
              <a:buNone/>
            </a:pPr>
            <a:r>
              <a:rPr lang="en-GB" sz="2600" dirty="0" smtClean="0">
                <a:solidFill>
                  <a:schemeClr val="tx2"/>
                </a:solidFill>
                <a:latin typeface="Montserrat Light" pitchFamily="2" charset="77"/>
              </a:rPr>
              <a:t>University of East London, UK</a:t>
            </a:r>
            <a:endParaRPr sz="2800" dirty="0" smtClean="0"/>
          </a:p>
        </p:txBody>
      </p:sp>
      <p:pic>
        <p:nvPicPr>
          <p:cNvPr id="5" name="Immagine 4" descr="GOSIA PER FULLPROFILE.png"/>
          <p:cNvPicPr>
            <a:picLocks noChangeAspect="1"/>
          </p:cNvPicPr>
          <p:nvPr/>
        </p:nvPicPr>
        <p:blipFill>
          <a:blip r:embed="rId3"/>
          <a:stretch>
            <a:fillRect/>
          </a:stretch>
        </p:blipFill>
        <p:spPr>
          <a:xfrm>
            <a:off x="2291114" y="2082438"/>
            <a:ext cx="2602410" cy="267069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412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F1A6772-7A9A-DE49-83E6-B7D093FBEEB9}"/>
              </a:ext>
            </a:extLst>
          </p:cNvPr>
          <p:cNvSpPr txBox="1">
            <a:spLocks/>
          </p:cNvSpPr>
          <p:nvPr/>
        </p:nvSpPr>
        <p:spPr>
          <a:xfrm>
            <a:off x="2090931" y="92788"/>
            <a:ext cx="8417046" cy="119621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a:solidFill>
                  <a:schemeClr val="bg1"/>
                </a:solidFill>
              </a:rPr>
              <a:t>RIX Research and Media – RIX Wiki</a:t>
            </a:r>
          </a:p>
          <a:p>
            <a:pPr algn="l">
              <a:lnSpc>
                <a:spcPct val="100000"/>
              </a:lnSpc>
            </a:pPr>
            <a:r>
              <a:rPr lang="en-GB" b="0" dirty="0">
                <a:solidFill>
                  <a:schemeClr val="bg1"/>
                </a:solidFill>
              </a:rPr>
              <a:t>Gosia Kwiatkowska, 27 Jan 2021 </a:t>
            </a:r>
            <a:endParaRPr lang="en-US" b="0" dirty="0">
              <a:solidFill>
                <a:schemeClr val="bg1"/>
              </a:solidFill>
            </a:endParaRPr>
          </a:p>
        </p:txBody>
      </p:sp>
      <p:pic>
        <p:nvPicPr>
          <p:cNvPr id="3" name="Pictur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811DE4F-379A-1048-9A79-A432E6B93EF7}"/>
              </a:ext>
            </a:extLst>
          </p:cNvPr>
          <p:cNvPicPr>
            <a:picLocks noChangeAspect="1"/>
          </p:cNvPicPr>
          <p:nvPr/>
        </p:nvPicPr>
        <p:blipFill>
          <a:blip r:embed="rId3"/>
          <a:stretch>
            <a:fillRect/>
          </a:stretch>
        </p:blipFill>
        <p:spPr>
          <a:xfrm>
            <a:off x="10000096" y="4959493"/>
            <a:ext cx="1948069" cy="449554"/>
          </a:xfrm>
          <a:prstGeom prst="rect">
            <a:avLst/>
          </a:prstGeom>
        </p:spPr>
      </p:pic>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40FDC43-3B7B-F54A-9E54-6669A1AAA81E}"/>
              </a:ext>
            </a:extLst>
          </p:cNvPr>
          <p:cNvPicPr>
            <a:picLocks noChangeAspect="1"/>
          </p:cNvPicPr>
          <p:nvPr/>
        </p:nvPicPr>
        <p:blipFill>
          <a:blip r:embed="rId4"/>
          <a:stretch>
            <a:fillRect/>
          </a:stretch>
        </p:blipFill>
        <p:spPr>
          <a:xfrm>
            <a:off x="2090931" y="2026511"/>
            <a:ext cx="2349500" cy="3517900"/>
          </a:xfrm>
          <a:prstGeom prst="rect">
            <a:avLst/>
          </a:prstGeom>
        </p:spPr>
      </p:pic>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8796810-E556-4949-850C-0EE09743465A}"/>
              </a:ext>
            </a:extLst>
          </p:cNvPr>
          <p:cNvPicPr>
            <a:picLocks noChangeAspect="1"/>
          </p:cNvPicPr>
          <p:nvPr/>
        </p:nvPicPr>
        <p:blipFill>
          <a:blip r:embed="rId5"/>
          <a:stretch>
            <a:fillRect/>
          </a:stretch>
        </p:blipFill>
        <p:spPr>
          <a:xfrm>
            <a:off x="4633132" y="1676400"/>
            <a:ext cx="2336800" cy="1752600"/>
          </a:xfrm>
          <a:prstGeom prst="rect">
            <a:avLst/>
          </a:prstGeom>
        </p:spPr>
      </p:pic>
      <p:pic>
        <p:nvPicPr>
          <p:cNvPr id="11" name="Pictur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3E36CF3-C3EA-1547-82EF-50D5887F85A2}"/>
              </a:ext>
            </a:extLst>
          </p:cNvPr>
          <p:cNvPicPr>
            <a:picLocks noChangeAspect="1"/>
          </p:cNvPicPr>
          <p:nvPr/>
        </p:nvPicPr>
        <p:blipFill>
          <a:blip r:embed="rId6"/>
          <a:stretch>
            <a:fillRect/>
          </a:stretch>
        </p:blipFill>
        <p:spPr>
          <a:xfrm>
            <a:off x="4609278" y="3656447"/>
            <a:ext cx="2336800" cy="1752600"/>
          </a:xfrm>
          <a:prstGeom prst="rect">
            <a:avLst/>
          </a:prstGeom>
        </p:spPr>
      </p:pic>
      <p:pic>
        <p:nvPicPr>
          <p:cNvPr id="14" name="Pictur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5B95EFF-7559-9941-BC79-89A31B0D76AA}"/>
              </a:ext>
            </a:extLst>
          </p:cNvPr>
          <p:cNvPicPr>
            <a:picLocks noChangeAspect="1"/>
          </p:cNvPicPr>
          <p:nvPr/>
        </p:nvPicPr>
        <p:blipFill>
          <a:blip r:embed="rId7"/>
          <a:stretch>
            <a:fillRect/>
          </a:stretch>
        </p:blipFill>
        <p:spPr>
          <a:xfrm>
            <a:off x="7162633" y="1442311"/>
            <a:ext cx="3149600" cy="41021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8412444"/>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7C5FF62-1779-6E41-B754-3910CE1BE252}"/>
              </a:ext>
            </a:extLst>
          </p:cNvPr>
          <p:cNvSpPr/>
          <p:nvPr/>
        </p:nvSpPr>
        <p:spPr>
          <a:xfrm>
            <a:off x="1323971" y="1523080"/>
            <a:ext cx="9277351" cy="2003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marL="457200" indent="-457200">
              <a:lnSpc>
                <a:spcPct val="150000"/>
              </a:lnSpc>
              <a:buFont typeface="Arial" panose="020B0604020202020204" pitchFamily="34" charset="0"/>
              <a:buChar char="•"/>
            </a:pPr>
            <a:r>
              <a:rPr lang="en-GB" sz="2800" dirty="0">
                <a:solidFill>
                  <a:schemeClr val="tx2"/>
                </a:solidFill>
              </a:rPr>
              <a:t>Software tools and best practice models</a:t>
            </a:r>
          </a:p>
          <a:p>
            <a:pPr marL="457200" indent="-457200">
              <a:lnSpc>
                <a:spcPct val="150000"/>
              </a:lnSpc>
              <a:buFont typeface="Arial" panose="020B0604020202020204" pitchFamily="34" charset="0"/>
              <a:buChar char="•"/>
            </a:pPr>
            <a:r>
              <a:rPr lang="en-GB" sz="2800" dirty="0">
                <a:solidFill>
                  <a:schemeClr val="tx2"/>
                </a:solidFill>
              </a:rPr>
              <a:t>Advice and training for implementation</a:t>
            </a:r>
          </a:p>
          <a:p>
            <a:pPr marL="457200" indent="-457200">
              <a:lnSpc>
                <a:spcPct val="150000"/>
              </a:lnSpc>
              <a:buFont typeface="Arial" panose="020B0604020202020204" pitchFamily="34" charset="0"/>
              <a:buChar char="•"/>
            </a:pPr>
            <a:r>
              <a:rPr lang="en-GB" sz="2800" dirty="0">
                <a:solidFill>
                  <a:schemeClr val="tx2"/>
                </a:solidFill>
              </a:rPr>
              <a:t>Teaching and Learning at all levels</a:t>
            </a:r>
          </a:p>
        </p:txBody>
      </p:sp>
      <p:sp>
        <p:nvSpPr>
          <p:cNvPr id="12" name="Subtit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2F5434B-8571-8949-B3BB-ACE8C6D60B2F}"/>
              </a:ext>
            </a:extLst>
          </p:cNvPr>
          <p:cNvSpPr txBox="1">
            <a:spLocks/>
          </p:cNvSpPr>
          <p:nvPr/>
        </p:nvSpPr>
        <p:spPr>
          <a:xfrm>
            <a:off x="1457322" y="2247689"/>
            <a:ext cx="9144000" cy="471487"/>
          </a:xfrm>
          <a:prstGeom prst="rect">
            <a:avLst/>
          </a:prstGeom>
        </p:spPr>
        <p:txBody>
          <a:bodyPr vert="horz" lIns="91440" tIns="45720" rIns="91440" bIns="45720" rtlCol="0" anchor="ctr" anchorCtr="1">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b="0" dirty="0">
              <a:solidFill>
                <a:schemeClr val="tx2"/>
              </a:solidFill>
            </a:endParaRPr>
          </a:p>
        </p:txBody>
      </p:sp>
      <p:sp>
        <p:nvSpPr>
          <p:cNvPr id="13"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D5D026E-2E8B-964F-BD56-974D80DE0461}"/>
              </a:ext>
            </a:extLst>
          </p:cNvPr>
          <p:cNvSpPr txBox="1">
            <a:spLocks/>
          </p:cNvSpPr>
          <p:nvPr/>
        </p:nvSpPr>
        <p:spPr>
          <a:xfrm>
            <a:off x="1390646" y="275223"/>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a:latin typeface="+mn-lt"/>
              </a:rPr>
              <a:t>RIX ‘Living Lab’</a:t>
            </a:r>
          </a:p>
        </p:txBody>
      </p:sp>
      <p:pic>
        <p:nvPicPr>
          <p:cNvPr id="5" name="Pictur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998B820-0A61-D640-9F40-9E18AA6D6B6C}"/>
              </a:ext>
            </a:extLst>
          </p:cNvPr>
          <p:cNvPicPr>
            <a:picLocks noChangeAspect="1"/>
          </p:cNvPicPr>
          <p:nvPr/>
        </p:nvPicPr>
        <p:blipFill>
          <a:blip r:embed="rId3"/>
          <a:stretch>
            <a:fillRect/>
          </a:stretch>
        </p:blipFill>
        <p:spPr>
          <a:xfrm>
            <a:off x="10000096" y="4959493"/>
            <a:ext cx="1948069" cy="449554"/>
          </a:xfrm>
          <a:prstGeom prst="rect">
            <a:avLst/>
          </a:prstGeom>
        </p:spPr>
      </p:pic>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786E23-B9F0-C644-85AD-94781C6CD2E7}"/>
              </a:ext>
            </a:extLst>
          </p:cNvPr>
          <p:cNvPicPr>
            <a:picLocks noChangeAspect="1"/>
          </p:cNvPicPr>
          <p:nvPr/>
        </p:nvPicPr>
        <p:blipFill>
          <a:blip r:embed="rId4"/>
          <a:stretch>
            <a:fillRect/>
          </a:stretch>
        </p:blipFill>
        <p:spPr>
          <a:xfrm>
            <a:off x="733330" y="3860642"/>
            <a:ext cx="1993900" cy="1337226"/>
          </a:xfrm>
          <a:prstGeom prst="rect">
            <a:avLst/>
          </a:prstGeom>
        </p:spPr>
      </p:pic>
      <p:pic>
        <p:nvPicPr>
          <p:cNvPr id="8" name="Pictu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4C1D1E5-AB23-FA46-A213-3CC018EE786F}"/>
              </a:ext>
            </a:extLst>
          </p:cNvPr>
          <p:cNvPicPr>
            <a:picLocks noChangeAspect="1"/>
          </p:cNvPicPr>
          <p:nvPr/>
        </p:nvPicPr>
        <p:blipFill>
          <a:blip r:embed="rId5"/>
          <a:stretch>
            <a:fillRect/>
          </a:stretch>
        </p:blipFill>
        <p:spPr>
          <a:xfrm>
            <a:off x="3061284" y="3889768"/>
            <a:ext cx="1943100" cy="1308100"/>
          </a:xfrm>
          <a:prstGeom prst="rect">
            <a:avLst/>
          </a:prstGeom>
        </p:spPr>
      </p:pic>
      <p:pic>
        <p:nvPicPr>
          <p:cNvPr id="10" name="Pictur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7842EED-9249-294E-823D-7807841838DD}"/>
              </a:ext>
            </a:extLst>
          </p:cNvPr>
          <p:cNvPicPr>
            <a:picLocks noChangeAspect="1"/>
          </p:cNvPicPr>
          <p:nvPr/>
        </p:nvPicPr>
        <p:blipFill>
          <a:blip r:embed="rId6"/>
          <a:stretch>
            <a:fillRect/>
          </a:stretch>
        </p:blipFill>
        <p:spPr>
          <a:xfrm>
            <a:off x="5338438" y="3889768"/>
            <a:ext cx="1943100" cy="1308100"/>
          </a:xfrm>
          <a:prstGeom prst="rect">
            <a:avLst/>
          </a:prstGeom>
        </p:spPr>
      </p:pic>
      <p:pic>
        <p:nvPicPr>
          <p:cNvPr id="14" name="Pictur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724E63-F3AE-CB4C-A4E6-E5AD88510CD0}"/>
              </a:ext>
            </a:extLst>
          </p:cNvPr>
          <p:cNvPicPr>
            <a:picLocks noChangeAspect="1"/>
          </p:cNvPicPr>
          <p:nvPr/>
        </p:nvPicPr>
        <p:blipFill>
          <a:blip r:embed="rId7"/>
          <a:stretch>
            <a:fillRect/>
          </a:stretch>
        </p:blipFill>
        <p:spPr>
          <a:xfrm>
            <a:off x="7672142" y="3877068"/>
            <a:ext cx="1993900" cy="133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2069238"/>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B00231A-09C1-1947-8AD1-DDF344CE3AC5}"/>
              </a:ext>
            </a:extLst>
          </p:cNvPr>
          <p:cNvSpPr txBox="1"/>
          <p:nvPr/>
        </p:nvSpPr>
        <p:spPr>
          <a:xfrm>
            <a:off x="3496235" y="609600"/>
            <a:ext cx="5916706" cy="707886"/>
          </a:xfrm>
          <a:prstGeom prst="rect">
            <a:avLst/>
          </a:prstGeom>
          <a:noFill/>
        </p:spPr>
        <p:txBody>
          <a:bodyPr wrap="square" rtlCol="0">
            <a:spAutoFit/>
          </a:bodyPr>
          <a:lstStyle/>
          <a:p>
            <a:r>
              <a:rPr lang="en-US" sz="4000" dirty="0"/>
              <a:t>Multimedia Advocacy</a:t>
            </a:r>
          </a:p>
        </p:txBody>
      </p:sp>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073079-B9D9-4446-8AD2-E0D0221FA0DC}"/>
              </a:ext>
            </a:extLst>
          </p:cNvPr>
          <p:cNvSpPr/>
          <p:nvPr/>
        </p:nvSpPr>
        <p:spPr>
          <a:xfrm>
            <a:off x="4132381" y="1898507"/>
            <a:ext cx="4706819" cy="3108543"/>
          </a:xfrm>
          <a:prstGeom prst="rect">
            <a:avLst/>
          </a:prstGeom>
        </p:spPr>
        <p:txBody>
          <a:bodyPr wrap="square">
            <a:spAutoFit/>
          </a:bodyPr>
          <a:lstStyle/>
          <a:p>
            <a:pPr marL="457200" indent="-457200">
              <a:buFont typeface="Arial" panose="020B0604020202020204" pitchFamily="34" charset="0"/>
              <a:buChar char="•"/>
              <a:defRPr/>
            </a:pPr>
            <a:r>
              <a:rPr lang="en-GB" sz="2800" dirty="0"/>
              <a:t>Reinforce memories</a:t>
            </a:r>
          </a:p>
          <a:p>
            <a:pPr marL="457200" indent="-457200">
              <a:buFont typeface="Arial" panose="020B0604020202020204" pitchFamily="34" charset="0"/>
              <a:buChar char="•"/>
              <a:defRPr/>
            </a:pPr>
            <a:r>
              <a:rPr lang="en-GB" sz="2800" dirty="0"/>
              <a:t>Organise thinking</a:t>
            </a:r>
          </a:p>
          <a:p>
            <a:pPr marL="457200" indent="-457200">
              <a:buFont typeface="Arial" panose="020B0604020202020204" pitchFamily="34" charset="0"/>
              <a:buChar char="•"/>
              <a:defRPr/>
            </a:pPr>
            <a:r>
              <a:rPr lang="en-GB" sz="2800" dirty="0"/>
              <a:t>Communicate viewpoints</a:t>
            </a:r>
          </a:p>
          <a:p>
            <a:pPr marL="457200" indent="-457200">
              <a:buFont typeface="Arial" panose="020B0604020202020204" pitchFamily="34" charset="0"/>
              <a:buChar char="•"/>
              <a:defRPr/>
            </a:pPr>
            <a:endParaRPr lang="en-GB" sz="2800" dirty="0"/>
          </a:p>
          <a:p>
            <a:pPr marL="457200" indent="-457200">
              <a:buFont typeface="Arial" panose="020B0604020202020204" pitchFamily="34" charset="0"/>
              <a:buChar char="•"/>
              <a:defRPr/>
            </a:pPr>
            <a:r>
              <a:rPr lang="en-GB" sz="2800" dirty="0"/>
              <a:t>Person-centred principles</a:t>
            </a:r>
          </a:p>
          <a:p>
            <a:pPr marL="457200" indent="-457200">
              <a:buFont typeface="Arial" panose="020B0604020202020204" pitchFamily="34" charset="0"/>
              <a:buChar char="•"/>
              <a:defRPr/>
            </a:pPr>
            <a:r>
              <a:rPr lang="en-GB" sz="2800" dirty="0"/>
              <a:t>Self-Advocacy</a:t>
            </a:r>
          </a:p>
          <a:p>
            <a:pPr marL="457200" indent="-457200">
              <a:buFont typeface="Arial" panose="020B0604020202020204" pitchFamily="34" charset="0"/>
              <a:buChar char="•"/>
              <a:defRPr/>
            </a:pPr>
            <a:r>
              <a:rPr lang="en-GB" sz="2800" dirty="0"/>
              <a:t>Multimedia </a:t>
            </a:r>
          </a:p>
        </p:txBody>
      </p:sp>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5D41F36-28AA-554E-A84F-7BA0F2C1FFA8}"/>
              </a:ext>
            </a:extLst>
          </p:cNvPr>
          <p:cNvPicPr>
            <a:picLocks noChangeAspect="1"/>
          </p:cNvPicPr>
          <p:nvPr/>
        </p:nvPicPr>
        <p:blipFill>
          <a:blip r:embed="rId2"/>
          <a:stretch>
            <a:fillRect/>
          </a:stretch>
        </p:blipFill>
        <p:spPr>
          <a:xfrm>
            <a:off x="10000096" y="4959493"/>
            <a:ext cx="1948069" cy="449554"/>
          </a:xfrm>
          <a:prstGeom prst="rect">
            <a:avLst/>
          </a:prstGeom>
        </p:spPr>
      </p:pic>
      <p:pic>
        <p:nvPicPr>
          <p:cNvPr id="8" name="Pictu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CDE26C2-4F2A-3445-987F-E239F25BA214}"/>
              </a:ext>
            </a:extLst>
          </p:cNvPr>
          <p:cNvPicPr>
            <a:picLocks noChangeAspect="1"/>
          </p:cNvPicPr>
          <p:nvPr/>
        </p:nvPicPr>
        <p:blipFill>
          <a:blip r:embed="rId3"/>
          <a:stretch>
            <a:fillRect/>
          </a:stretch>
        </p:blipFill>
        <p:spPr>
          <a:xfrm>
            <a:off x="8839200" y="2100443"/>
            <a:ext cx="3225800" cy="2413000"/>
          </a:xfrm>
          <a:prstGeom prst="rect">
            <a:avLst/>
          </a:prstGeom>
        </p:spPr>
      </p:pic>
      <p:pic>
        <p:nvPicPr>
          <p:cNvPr id="10" name="Pictur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A847272-6013-C548-84F9-EF5E7932B9B3}"/>
              </a:ext>
            </a:extLst>
          </p:cNvPr>
          <p:cNvPicPr>
            <a:picLocks noChangeAspect="1"/>
          </p:cNvPicPr>
          <p:nvPr/>
        </p:nvPicPr>
        <p:blipFill>
          <a:blip r:embed="rId4"/>
          <a:stretch>
            <a:fillRect/>
          </a:stretch>
        </p:blipFill>
        <p:spPr>
          <a:xfrm>
            <a:off x="383367" y="2100443"/>
            <a:ext cx="3619500" cy="24257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9410656"/>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B00231A-09C1-1947-8AD1-DDF344CE3AC5}"/>
              </a:ext>
            </a:extLst>
          </p:cNvPr>
          <p:cNvSpPr txBox="1"/>
          <p:nvPr/>
        </p:nvSpPr>
        <p:spPr>
          <a:xfrm>
            <a:off x="3496235" y="609600"/>
            <a:ext cx="5916706" cy="707886"/>
          </a:xfrm>
          <a:prstGeom prst="rect">
            <a:avLst/>
          </a:prstGeom>
          <a:noFill/>
        </p:spPr>
        <p:txBody>
          <a:bodyPr wrap="square" rtlCol="0">
            <a:spAutoFit/>
          </a:bodyPr>
          <a:lstStyle/>
          <a:p>
            <a:r>
              <a:rPr lang="en-US" sz="4000" dirty="0"/>
              <a:t>Software</a:t>
            </a:r>
          </a:p>
        </p:txBody>
      </p:sp>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6073079-B9D9-4446-8AD2-E0D0221FA0DC}"/>
              </a:ext>
            </a:extLst>
          </p:cNvPr>
          <p:cNvSpPr/>
          <p:nvPr/>
        </p:nvSpPr>
        <p:spPr>
          <a:xfrm>
            <a:off x="7485181" y="70793"/>
            <a:ext cx="4706819" cy="1384995"/>
          </a:xfrm>
          <a:prstGeom prst="rect">
            <a:avLst/>
          </a:prstGeom>
        </p:spPr>
        <p:txBody>
          <a:bodyPr wrap="square">
            <a:spAutoFit/>
          </a:bodyPr>
          <a:lstStyle/>
          <a:p>
            <a:pPr marL="457200" indent="-457200">
              <a:buFont typeface="Arial" panose="020B0604020202020204" pitchFamily="34" charset="0"/>
              <a:buChar char="•"/>
              <a:defRPr/>
            </a:pPr>
            <a:r>
              <a:rPr lang="en-GB" sz="2800" dirty="0"/>
              <a:t>RIX Wiki</a:t>
            </a:r>
          </a:p>
          <a:p>
            <a:pPr marL="457200" indent="-457200">
              <a:buFont typeface="Arial" panose="020B0604020202020204" pitchFamily="34" charset="0"/>
              <a:buChar char="•"/>
              <a:defRPr/>
            </a:pPr>
            <a:r>
              <a:rPr lang="en-GB" sz="2800" dirty="0"/>
              <a:t>RIX Easy Survey</a:t>
            </a:r>
          </a:p>
          <a:p>
            <a:pPr marL="457200" indent="-457200">
              <a:buFont typeface="Arial" panose="020B0604020202020204" pitchFamily="34" charset="0"/>
              <a:buChar char="•"/>
              <a:defRPr/>
            </a:pPr>
            <a:r>
              <a:rPr lang="en-GB" sz="2800" dirty="0"/>
              <a:t>RIX </a:t>
            </a:r>
            <a:r>
              <a:rPr lang="en-GB" sz="2800" dirty="0" err="1"/>
              <a:t>MultiMe</a:t>
            </a:r>
            <a:r>
              <a:rPr lang="en-GB" sz="2800" dirty="0"/>
              <a:t> Toolkit</a:t>
            </a:r>
          </a:p>
        </p:txBody>
      </p:sp>
      <p:pic>
        <p:nvPicPr>
          <p:cNvPr id="6"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5D41F36-28AA-554E-A84F-7BA0F2C1FFA8}"/>
              </a:ext>
            </a:extLst>
          </p:cNvPr>
          <p:cNvPicPr>
            <a:picLocks noChangeAspect="1"/>
          </p:cNvPicPr>
          <p:nvPr/>
        </p:nvPicPr>
        <p:blipFill>
          <a:blip r:embed="rId2"/>
          <a:stretch>
            <a:fillRect/>
          </a:stretch>
        </p:blipFill>
        <p:spPr>
          <a:xfrm>
            <a:off x="10000096" y="4959493"/>
            <a:ext cx="1948069" cy="449554"/>
          </a:xfrm>
          <a:prstGeom prst="rect">
            <a:avLst/>
          </a:prstGeom>
        </p:spPr>
      </p:pic>
      <p:pic>
        <p:nvPicPr>
          <p:cNvPr id="8" name="Pictu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59EA687-C5E7-5343-8F4E-0EEA48E9C62D}"/>
              </a:ext>
            </a:extLst>
          </p:cNvPr>
          <p:cNvPicPr>
            <a:picLocks noChangeAspect="1"/>
          </p:cNvPicPr>
          <p:nvPr/>
        </p:nvPicPr>
        <p:blipFill>
          <a:blip r:embed="rId3"/>
          <a:stretch>
            <a:fillRect/>
          </a:stretch>
        </p:blipFill>
        <p:spPr>
          <a:xfrm>
            <a:off x="0" y="1510572"/>
            <a:ext cx="12192000" cy="333935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2545391"/>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Google Shape;88;p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AAC637B-DDF9-AF4A-BE03-1EA30C0D2367}"/>
              </a:ext>
            </a:extLst>
          </p:cNvPr>
          <p:cNvPicPr preferRelativeResize="0"/>
          <p:nvPr/>
        </p:nvPicPr>
        <p:blipFill rotWithShape="1">
          <a:blip r:embed="rId2">
            <a:alphaModFix/>
          </a:blip>
          <a:srcRect l="3639" t="7628" r="3796" b="4187"/>
          <a:stretch/>
        </p:blipFill>
        <p:spPr>
          <a:xfrm>
            <a:off x="2194560" y="1317485"/>
            <a:ext cx="7498080" cy="4091561"/>
          </a:xfrm>
          <a:prstGeom prst="rect">
            <a:avLst/>
          </a:prstGeom>
          <a:noFill/>
          <a:ln>
            <a:noFill/>
          </a:ln>
        </p:spPr>
      </p:pic>
      <p:pic>
        <p:nvPicPr>
          <p:cNvPr id="2" name="Pictur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FA7438B-AB8E-6C46-AF5B-AEF5159E4DD5}"/>
              </a:ext>
            </a:extLst>
          </p:cNvPr>
          <p:cNvPicPr>
            <a:picLocks noChangeAspect="1"/>
          </p:cNvPicPr>
          <p:nvPr/>
        </p:nvPicPr>
        <p:blipFill>
          <a:blip r:embed="rId3"/>
          <a:stretch>
            <a:fillRect/>
          </a:stretch>
        </p:blipFill>
        <p:spPr>
          <a:xfrm>
            <a:off x="10000096" y="4959493"/>
            <a:ext cx="1948069" cy="449554"/>
          </a:xfrm>
          <a:prstGeom prst="rect">
            <a:avLst/>
          </a:prstGeom>
        </p:spPr>
      </p:pic>
      <p:sp>
        <p:nvSpPr>
          <p:cNvPr id="5" name="TextBox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03E362B-6549-E643-855C-00BA16D704D5}"/>
              </a:ext>
            </a:extLst>
          </p:cNvPr>
          <p:cNvSpPr txBox="1"/>
          <p:nvPr/>
        </p:nvSpPr>
        <p:spPr>
          <a:xfrm>
            <a:off x="3496235" y="609600"/>
            <a:ext cx="5916706" cy="707886"/>
          </a:xfrm>
          <a:prstGeom prst="rect">
            <a:avLst/>
          </a:prstGeom>
          <a:noFill/>
        </p:spPr>
        <p:txBody>
          <a:bodyPr wrap="square" rtlCol="0">
            <a:spAutoFit/>
          </a:bodyPr>
          <a:lstStyle/>
          <a:p>
            <a:r>
              <a:rPr lang="en-US" sz="4000" dirty="0"/>
              <a:t>RIX </a:t>
            </a:r>
            <a:r>
              <a:rPr lang="en-US" sz="4000" dirty="0" err="1" smtClean="0"/>
              <a:t>MultiMe</a:t>
            </a:r>
            <a:r>
              <a:rPr lang="en-US" sz="4000" dirty="0" smtClean="0"/>
              <a:t> </a:t>
            </a:r>
            <a:r>
              <a:rPr lang="en-US" sz="4000" dirty="0"/>
              <a:t>Toolkit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2674920"/>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C5FF62-1779-6E41-B754-3910CE1BE252}"/>
              </a:ext>
            </a:extLst>
          </p:cNvPr>
          <p:cNvSpPr/>
          <p:nvPr/>
        </p:nvSpPr>
        <p:spPr>
          <a:xfrm>
            <a:off x="2016180" y="1366451"/>
            <a:ext cx="8261103" cy="350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a:lnSpc>
                <a:spcPct val="150000"/>
              </a:lnSpc>
            </a:pPr>
            <a:r>
              <a:rPr lang="en-GB" sz="1600" b="1" dirty="0" smtClean="0">
                <a:solidFill>
                  <a:schemeClr val="tx2"/>
                </a:solidFill>
                <a:latin typeface="Montserrat Light" pitchFamily="2" charset="77"/>
              </a:rPr>
              <a:t>First part</a:t>
            </a:r>
          </a:p>
          <a:p>
            <a:r>
              <a:rPr lang="en-GB" b="1" dirty="0" smtClean="0">
                <a:solidFill>
                  <a:schemeClr val="tx2"/>
                </a:solidFill>
                <a:latin typeface="Montserrat Light" pitchFamily="2" charset="77"/>
              </a:rPr>
              <a:t>Presentation of four practices from the MEDICI Catalogue:</a:t>
            </a:r>
            <a:br>
              <a:rPr lang="en-GB" b="1" dirty="0" smtClean="0">
                <a:solidFill>
                  <a:schemeClr val="tx2"/>
                </a:solidFill>
                <a:latin typeface="Montserrat Light" pitchFamily="2" charset="77"/>
              </a:rPr>
            </a:br>
            <a:endParaRPr lang="en-GB" b="1" dirty="0" smtClean="0">
              <a:solidFill>
                <a:schemeClr val="tx2"/>
              </a:solidFill>
              <a:latin typeface="Montserrat Light" pitchFamily="2" charset="77"/>
            </a:endParaRPr>
          </a:p>
          <a:p>
            <a:pPr marL="261938" indent="-261938">
              <a:lnSpc>
                <a:spcPct val="150000"/>
              </a:lnSpc>
              <a:buFont typeface="Arial"/>
              <a:buChar char="•"/>
            </a:pPr>
            <a:r>
              <a:rPr lang="en-GB" sz="1600" dirty="0" smtClean="0">
                <a:solidFill>
                  <a:schemeClr val="tx2"/>
                </a:solidFill>
                <a:latin typeface="Montserrat Light" pitchFamily="2" charset="77"/>
              </a:rPr>
              <a:t>Able to Include	</a:t>
            </a:r>
          </a:p>
          <a:p>
            <a:pPr marL="261938" indent="-261938">
              <a:lnSpc>
                <a:spcPct val="150000"/>
              </a:lnSpc>
              <a:buFont typeface="Arial"/>
              <a:buChar char="•"/>
            </a:pPr>
            <a:r>
              <a:rPr lang="en-GB" sz="1600" dirty="0" smtClean="0">
                <a:solidFill>
                  <a:schemeClr val="tx2"/>
                </a:solidFill>
                <a:latin typeface="Montserrat Light" pitchFamily="2" charset="77"/>
              </a:rPr>
              <a:t>RIX </a:t>
            </a:r>
            <a:r>
              <a:rPr lang="en-GB" sz="1600" dirty="0" err="1" smtClean="0">
                <a:solidFill>
                  <a:schemeClr val="tx2"/>
                </a:solidFill>
                <a:latin typeface="Montserrat Light" pitchFamily="2" charset="77"/>
              </a:rPr>
              <a:t>Wiki</a:t>
            </a:r>
            <a:r>
              <a:rPr lang="en-GB" sz="1600" dirty="0" smtClean="0">
                <a:solidFill>
                  <a:schemeClr val="tx2"/>
                </a:solidFill>
                <a:latin typeface="Montserrat Light" pitchFamily="2" charset="77"/>
              </a:rPr>
              <a:t/>
            </a:r>
            <a:br>
              <a:rPr lang="en-GB" sz="1600" dirty="0" smtClean="0">
                <a:solidFill>
                  <a:schemeClr val="tx2"/>
                </a:solidFill>
                <a:latin typeface="Montserrat Light" pitchFamily="2" charset="77"/>
              </a:rPr>
            </a:br>
            <a:endParaRPr lang="en-GB" sz="1600" dirty="0" smtClean="0">
              <a:solidFill>
                <a:schemeClr val="tx2"/>
              </a:solidFill>
              <a:latin typeface="Montserrat Light" pitchFamily="2" charset="77"/>
            </a:endParaRPr>
          </a:p>
          <a:p>
            <a:pPr marL="261938" indent="-261938">
              <a:lnSpc>
                <a:spcPct val="150000"/>
              </a:lnSpc>
              <a:buFont typeface="Arial"/>
              <a:buChar char="•"/>
            </a:pPr>
            <a:r>
              <a:rPr lang="en-GB" sz="1600" dirty="0" smtClean="0">
                <a:solidFill>
                  <a:schemeClr val="tx2"/>
                </a:solidFill>
                <a:latin typeface="Montserrat Light" pitchFamily="2" charset="77"/>
              </a:rPr>
              <a:t>ALFIN Senior</a:t>
            </a:r>
          </a:p>
          <a:p>
            <a:pPr marL="261938" indent="-261938">
              <a:lnSpc>
                <a:spcPct val="150000"/>
              </a:lnSpc>
              <a:buFont typeface="Arial"/>
              <a:buChar char="•"/>
            </a:pPr>
            <a:r>
              <a:rPr lang="en-GB" sz="1600" dirty="0" smtClean="0">
                <a:solidFill>
                  <a:schemeClr val="tx2"/>
                </a:solidFill>
                <a:latin typeface="Montserrat Light" pitchFamily="2" charset="77"/>
              </a:rPr>
              <a:t>PEAK and </a:t>
            </a:r>
            <a:r>
              <a:rPr lang="en-GB" sz="1600" dirty="0" err="1" smtClean="0">
                <a:solidFill>
                  <a:schemeClr val="tx2"/>
                </a:solidFill>
                <a:latin typeface="Montserrat Light" pitchFamily="2" charset="77"/>
              </a:rPr>
              <a:t>NeuroNation</a:t>
            </a:r>
            <a:endParaRPr lang="en-GB" sz="1600" dirty="0" smtClean="0">
              <a:solidFill>
                <a:schemeClr val="tx2"/>
              </a:solidFill>
              <a:latin typeface="Montserrat Light" pitchFamily="2" charset="77"/>
            </a:endParaRPr>
          </a:p>
          <a:p>
            <a:pPr>
              <a:lnSpc>
                <a:spcPct val="150000"/>
              </a:lnSpc>
            </a:pPr>
            <a:endParaRPr lang="en-GB" sz="1600" dirty="0" smtClean="0">
              <a:solidFill>
                <a:schemeClr val="tx2"/>
              </a:solidFill>
              <a:latin typeface="Montserrat Light" pitchFamily="2" charset="77"/>
            </a:endParaRPr>
          </a:p>
          <a:p>
            <a:pPr>
              <a:lnSpc>
                <a:spcPct val="150000"/>
              </a:lnSpc>
            </a:pPr>
            <a:r>
              <a:rPr lang="en-GB" sz="1600" b="1" dirty="0" smtClean="0">
                <a:solidFill>
                  <a:schemeClr val="tx2"/>
                </a:solidFill>
                <a:latin typeface="Montserrat Light" pitchFamily="2" charset="77"/>
              </a:rPr>
              <a:t>Second part</a:t>
            </a:r>
          </a:p>
          <a:p>
            <a:pPr>
              <a:lnSpc>
                <a:spcPct val="150000"/>
              </a:lnSpc>
            </a:pPr>
            <a:r>
              <a:rPr lang="en-GB" b="1" dirty="0" smtClean="0">
                <a:solidFill>
                  <a:schemeClr val="tx2"/>
                </a:solidFill>
                <a:latin typeface="Montserrat Light" pitchFamily="2" charset="77"/>
              </a:rPr>
              <a:t>Discussion</a:t>
            </a:r>
            <a:endParaRPr lang="en-GB" b="1" dirty="0">
              <a:solidFill>
                <a:schemeClr val="tx2"/>
              </a:solidFill>
              <a:latin typeface="Montserrat Light" pitchFamily="2" charset="77"/>
            </a:endParaRPr>
          </a:p>
        </p:txBody>
      </p:sp>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867176" y="79313"/>
            <a:ext cx="6071462"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Agenda</a:t>
            </a:r>
            <a:endParaRPr lang="en-US" sz="4000" dirty="0"/>
          </a:p>
        </p:txBody>
      </p:sp>
      <p:sp>
        <p:nvSpPr>
          <p:cNvPr id="5" name="Rettangolo 4"/>
          <p:cNvSpPr/>
          <p:nvPr/>
        </p:nvSpPr>
        <p:spPr>
          <a:xfrm>
            <a:off x="2867176" y="2095047"/>
            <a:ext cx="2906432" cy="811829"/>
          </a:xfrm>
          <a:prstGeom prst="rect">
            <a:avLst/>
          </a:prstGeom>
          <a:no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2862472" y="3177121"/>
            <a:ext cx="2911136" cy="855842"/>
          </a:xfrm>
          <a:prstGeom prst="rect">
            <a:avLst/>
          </a:prstGeom>
          <a:no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Freccia destra 6"/>
          <p:cNvSpPr/>
          <p:nvPr/>
        </p:nvSpPr>
        <p:spPr>
          <a:xfrm>
            <a:off x="5773608" y="2108141"/>
            <a:ext cx="693880" cy="811829"/>
          </a:xfrm>
          <a:prstGeom prst="rightArrow">
            <a:avLst/>
          </a:prstGeom>
          <a:solidFill>
            <a:srgbClr val="A2185B"/>
          </a:solid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Freccia destra 7"/>
          <p:cNvSpPr/>
          <p:nvPr/>
        </p:nvSpPr>
        <p:spPr>
          <a:xfrm>
            <a:off x="5768904" y="3190215"/>
            <a:ext cx="693880" cy="811829"/>
          </a:xfrm>
          <a:prstGeom prst="rightArrow">
            <a:avLst/>
          </a:prstGeom>
          <a:solidFill>
            <a:srgbClr val="A2185B"/>
          </a:solid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6598398" y="2343833"/>
            <a:ext cx="2814257" cy="369332"/>
          </a:xfrm>
          <a:prstGeom prst="rect">
            <a:avLst/>
          </a:prstGeom>
          <a:noFill/>
        </p:spPr>
        <p:txBody>
          <a:bodyPr wrap="none" rtlCol="0">
            <a:spAutoFit/>
          </a:bodyPr>
          <a:lstStyle/>
          <a:p>
            <a:r>
              <a:rPr lang="it-IT" dirty="0" smtClean="0">
                <a:latin typeface="Montserrat Regular"/>
                <a:cs typeface="Montserrat Regular"/>
              </a:rPr>
              <a:t>People </a:t>
            </a:r>
            <a:r>
              <a:rPr lang="it-IT" dirty="0" err="1" smtClean="0">
                <a:latin typeface="Montserrat Regular"/>
                <a:cs typeface="Montserrat Regular"/>
              </a:rPr>
              <a:t>with</a:t>
            </a:r>
            <a:r>
              <a:rPr lang="it-IT" dirty="0" smtClean="0">
                <a:latin typeface="Montserrat Regular"/>
                <a:cs typeface="Montserrat Regular"/>
              </a:rPr>
              <a:t> </a:t>
            </a:r>
            <a:r>
              <a:rPr lang="it-IT" dirty="0" err="1" smtClean="0">
                <a:latin typeface="Montserrat Regular"/>
                <a:cs typeface="Montserrat Regular"/>
              </a:rPr>
              <a:t>disabilities</a:t>
            </a:r>
            <a:endParaRPr lang="it-IT" dirty="0">
              <a:latin typeface="Montserrat Regular"/>
              <a:cs typeface="Montserrat Regular"/>
            </a:endParaRPr>
          </a:p>
        </p:txBody>
      </p:sp>
      <p:sp>
        <p:nvSpPr>
          <p:cNvPr id="10" name="CasellaDiTesto 9"/>
          <p:cNvSpPr txBox="1"/>
          <p:nvPr/>
        </p:nvSpPr>
        <p:spPr>
          <a:xfrm>
            <a:off x="6593694" y="3360437"/>
            <a:ext cx="1672822" cy="369332"/>
          </a:xfrm>
          <a:prstGeom prst="rect">
            <a:avLst/>
          </a:prstGeom>
          <a:noFill/>
        </p:spPr>
        <p:txBody>
          <a:bodyPr wrap="none" rtlCol="0">
            <a:spAutoFit/>
          </a:bodyPr>
          <a:lstStyle/>
          <a:p>
            <a:r>
              <a:rPr lang="it-IT" dirty="0" err="1" smtClean="0">
                <a:latin typeface="Montserrat Regular"/>
                <a:cs typeface="Montserrat Regular"/>
              </a:rPr>
              <a:t>Older</a:t>
            </a:r>
            <a:r>
              <a:rPr lang="it-IT" dirty="0" smtClean="0">
                <a:latin typeface="Montserrat Regular"/>
                <a:cs typeface="Montserrat Regular"/>
              </a:rPr>
              <a:t> people</a:t>
            </a:r>
            <a:endParaRPr lang="it-IT" dirty="0">
              <a:latin typeface="Montserrat Regular"/>
              <a:cs typeface="Montserrat Regula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F5A0F0B-9D43-0343-8964-481A8A7E20FA}"/>
              </a:ext>
            </a:extLst>
          </p:cNvPr>
          <p:cNvGrpSpPr/>
          <p:nvPr/>
        </p:nvGrpSpPr>
        <p:grpSpPr>
          <a:xfrm>
            <a:off x="5416360" y="432405"/>
            <a:ext cx="6646405" cy="4589184"/>
            <a:chOff x="2498520" y="653144"/>
            <a:chExt cx="6646405" cy="4589184"/>
          </a:xfrm>
        </p:grpSpPr>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0706703-0DEF-4C4B-96C3-F9B19FD477EB}"/>
                </a:ext>
              </a:extLst>
            </p:cNvPr>
            <p:cNvPicPr>
              <a:picLocks noChangeAspect="1"/>
            </p:cNvPicPr>
            <p:nvPr/>
          </p:nvPicPr>
          <p:blipFill>
            <a:blip r:embed="rId2"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2498520" y="653144"/>
              <a:ext cx="6646405" cy="4589184"/>
            </a:xfrm>
            <a:prstGeom prst="rect">
              <a:avLst/>
            </a:prstGeom>
          </p:spPr>
        </p:pic>
        <p:sp>
          <p:nvSpPr>
            <p:cNvPr id="5" name="Rectangl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3E3EE8C-D0AB-F24E-8D64-3FB42E63818E}"/>
                </a:ext>
              </a:extLst>
            </p:cNvPr>
            <p:cNvSpPr/>
            <p:nvPr/>
          </p:nvSpPr>
          <p:spPr>
            <a:xfrm>
              <a:off x="2498520" y="653144"/>
              <a:ext cx="2029937" cy="464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0B1561F-2C89-DA47-B745-D277C8C7E6B4}"/>
              </a:ext>
            </a:extLst>
          </p:cNvPr>
          <p:cNvPicPr>
            <a:picLocks noChangeAspect="1"/>
          </p:cNvPicPr>
          <p:nvPr/>
        </p:nvPicPr>
        <p:blipFill rotWithShape="1">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5571" t="17543" r="5743" b="19231"/>
          <a:stretch/>
        </p:blipFill>
        <p:spPr>
          <a:xfrm>
            <a:off x="129235" y="1534332"/>
            <a:ext cx="5480979" cy="2929179"/>
          </a:xfrm>
          <a:prstGeom prst="rect">
            <a:avLst/>
          </a:prstGeom>
          <a:ln>
            <a:solidFill>
              <a:schemeClr val="tx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9450450"/>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E82086-807C-FF4E-B086-E305F7A52951}"/>
              </a:ext>
            </a:extLst>
          </p:cNvPr>
          <p:cNvSpPr txBox="1"/>
          <p:nvPr/>
        </p:nvSpPr>
        <p:spPr>
          <a:xfrm>
            <a:off x="4090482" y="331312"/>
            <a:ext cx="3310964" cy="707886"/>
          </a:xfrm>
          <a:prstGeom prst="rect">
            <a:avLst/>
          </a:prstGeom>
          <a:noFill/>
        </p:spPr>
        <p:txBody>
          <a:bodyPr wrap="square" rtlCol="0">
            <a:spAutoFit/>
          </a:bodyPr>
          <a:lstStyle/>
          <a:p>
            <a:r>
              <a:rPr lang="en-US" sz="4000" dirty="0"/>
              <a:t>Thank you</a:t>
            </a:r>
          </a:p>
        </p:txBody>
      </p:sp>
      <p:sp>
        <p:nvSpPr>
          <p:cNvPr id="3" name="Rectang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BACB203-2C60-3A42-A05E-1E494608715B}"/>
              </a:ext>
            </a:extLst>
          </p:cNvPr>
          <p:cNvSpPr/>
          <p:nvPr/>
        </p:nvSpPr>
        <p:spPr>
          <a:xfrm>
            <a:off x="523684" y="947540"/>
            <a:ext cx="11285372" cy="3164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a:lnSpc>
                <a:spcPct val="150000"/>
              </a:lnSpc>
            </a:pPr>
            <a:r>
              <a:rPr lang="en-GB" sz="2800" dirty="0">
                <a:solidFill>
                  <a:schemeClr val="tx2"/>
                </a:solidFill>
              </a:rPr>
              <a:t>RIX Research and Media </a:t>
            </a:r>
            <a:r>
              <a:rPr lang="en-GB" sz="2800" dirty="0">
                <a:solidFill>
                  <a:schemeClr val="tx2"/>
                </a:solidFill>
                <a:hlinkClick r:id="rId2"/>
              </a:rPr>
              <a:t>https://rixresearchandmedia.org</a:t>
            </a:r>
            <a:r>
              <a:rPr lang="en-GB" sz="2800" dirty="0">
                <a:solidFill>
                  <a:schemeClr val="tx2"/>
                </a:solidFill>
              </a:rPr>
              <a:t> </a:t>
            </a:r>
          </a:p>
          <a:p>
            <a:pPr>
              <a:lnSpc>
                <a:spcPct val="150000"/>
              </a:lnSpc>
            </a:pPr>
            <a:r>
              <a:rPr lang="en-GB" sz="2800" dirty="0">
                <a:solidFill>
                  <a:schemeClr val="tx2"/>
                </a:solidFill>
              </a:rPr>
              <a:t>Gosia Kwiatkowska </a:t>
            </a:r>
            <a:r>
              <a:rPr lang="en-GB" sz="2800" dirty="0">
                <a:solidFill>
                  <a:schemeClr val="tx2"/>
                </a:solidFill>
                <a:hlinkClick r:id="rId3"/>
              </a:rPr>
              <a:t>Gosia@uel.ac.uk</a:t>
            </a:r>
            <a:r>
              <a:rPr lang="en-GB" sz="2800" dirty="0">
                <a:solidFill>
                  <a:schemeClr val="tx2"/>
                </a:solidFill>
              </a:rPr>
              <a:t> </a:t>
            </a:r>
          </a:p>
          <a:p>
            <a:pPr>
              <a:lnSpc>
                <a:spcPct val="150000"/>
              </a:lnSpc>
            </a:pPr>
            <a:r>
              <a:rPr lang="en-GB" sz="2800" dirty="0">
                <a:solidFill>
                  <a:schemeClr val="tx2"/>
                </a:solidFill>
              </a:rPr>
              <a:t>Follow me on Twitter: @</a:t>
            </a:r>
            <a:r>
              <a:rPr lang="en-GB" sz="2800" dirty="0" err="1">
                <a:solidFill>
                  <a:schemeClr val="tx2"/>
                </a:solidFill>
              </a:rPr>
              <a:t>KwiatGosia</a:t>
            </a:r>
            <a:endParaRPr lang="en-GB" sz="2800" dirty="0">
              <a:solidFill>
                <a:schemeClr val="tx2"/>
              </a:solidFill>
            </a:endParaRPr>
          </a:p>
        </p:txBody>
      </p:sp>
      <p:pic>
        <p:nvPicPr>
          <p:cNvPr id="4" name="Pictu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806727E-33BC-9346-8A2D-06CE727EAB1D}"/>
              </a:ext>
            </a:extLst>
          </p:cNvPr>
          <p:cNvPicPr>
            <a:picLocks noChangeAspect="1"/>
          </p:cNvPicPr>
          <p:nvPr/>
        </p:nvPicPr>
        <p:blipFill>
          <a:blip r:embed="rId4"/>
          <a:stretch>
            <a:fillRect/>
          </a:stretch>
        </p:blipFill>
        <p:spPr>
          <a:xfrm>
            <a:off x="2529764" y="3586374"/>
            <a:ext cx="7132469" cy="164595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5329702"/>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557085" y="436054"/>
            <a:ext cx="411987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ALFIN Senior</a:t>
            </a:r>
            <a:endParaRPr lang="en-US" sz="3600" dirty="0">
              <a:solidFill>
                <a:schemeClr val="bg1"/>
              </a:solidFill>
            </a:endParaRPr>
          </a:p>
        </p:txBody>
      </p:sp>
      <p:sp>
        <p:nvSpPr>
          <p:cNvPr id="3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E70670-B126-6F48-9FFA-63619F01C908}"/>
              </a:ext>
            </a:extLst>
          </p:cNvPr>
          <p:cNvSpPr txBox="1">
            <a:spLocks/>
          </p:cNvSpPr>
          <p:nvPr/>
        </p:nvSpPr>
        <p:spPr>
          <a:xfrm>
            <a:off x="1413946" y="2552975"/>
            <a:ext cx="5326788" cy="2069218"/>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GB" sz="3200" dirty="0" smtClean="0">
                <a:solidFill>
                  <a:schemeClr val="tx2"/>
                </a:solidFill>
                <a:latin typeface="Montserrat Light" pitchFamily="2" charset="77"/>
              </a:rPr>
              <a:t>Pedro </a:t>
            </a:r>
            <a:r>
              <a:rPr lang="en-GB" sz="3200" dirty="0" err="1" smtClean="0">
                <a:solidFill>
                  <a:schemeClr val="tx2"/>
                </a:solidFill>
                <a:latin typeface="Montserrat Light" pitchFamily="2" charset="77"/>
              </a:rPr>
              <a:t>Beitia</a:t>
            </a:r>
            <a:endParaRPr lang="en-GB" sz="3200" dirty="0" smtClean="0">
              <a:solidFill>
                <a:schemeClr val="tx2"/>
              </a:solidFill>
              <a:latin typeface="Montserrat Light" pitchFamily="2" charset="77"/>
            </a:endParaRPr>
          </a:p>
          <a:p>
            <a:pPr marL="0" indent="0" algn="r">
              <a:lnSpc>
                <a:spcPct val="100000"/>
              </a:lnSpc>
              <a:buNone/>
            </a:pPr>
            <a:r>
              <a:rPr lang="en-GB" sz="2600" dirty="0" smtClean="0">
                <a:solidFill>
                  <a:schemeClr val="tx2"/>
                </a:solidFill>
                <a:latin typeface="Montserrat Light" pitchFamily="2" charset="77"/>
              </a:rPr>
              <a:t>Coordinator at</a:t>
            </a:r>
          </a:p>
          <a:p>
            <a:pPr marL="0" indent="0" algn="r">
              <a:lnSpc>
                <a:spcPct val="100000"/>
              </a:lnSpc>
              <a:buNone/>
            </a:pPr>
            <a:r>
              <a:rPr lang="en-GB" sz="2600" dirty="0" err="1" smtClean="0">
                <a:solidFill>
                  <a:schemeClr val="tx2"/>
                </a:solidFill>
                <a:latin typeface="Montserrat Light" pitchFamily="2" charset="77"/>
              </a:rPr>
              <a:t>Fundación</a:t>
            </a:r>
            <a:r>
              <a:rPr lang="en-GB" sz="2600" dirty="0" smtClean="0">
                <a:solidFill>
                  <a:schemeClr val="tx2"/>
                </a:solidFill>
                <a:latin typeface="Montserrat Light" pitchFamily="2" charset="77"/>
              </a:rPr>
              <a:t> EDE, Bilbao, Spain</a:t>
            </a:r>
            <a:endParaRPr lang="en-GB" sz="2600" dirty="0">
              <a:solidFill>
                <a:schemeClr val="tx2"/>
              </a:solidFill>
              <a:latin typeface="Montserrat Light" pitchFamily="2" charset="77"/>
            </a:endParaRPr>
          </a:p>
        </p:txBody>
      </p:sp>
      <p:pic>
        <p:nvPicPr>
          <p:cNvPr id="6" name="Immagine 5" descr="PEDRO PER FULLPROFILE.png"/>
          <p:cNvPicPr>
            <a:picLocks noChangeAspect="1"/>
          </p:cNvPicPr>
          <p:nvPr/>
        </p:nvPicPr>
        <p:blipFill>
          <a:blip r:embed="rId3"/>
          <a:stretch>
            <a:fillRect/>
          </a:stretch>
        </p:blipFill>
        <p:spPr>
          <a:xfrm>
            <a:off x="7095910" y="2211843"/>
            <a:ext cx="2695198" cy="265877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412444"/>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9F1A6772-7A9A-DE49-83E6-B7D093FBEEB9}"/>
              </a:ext>
            </a:extLst>
          </p:cNvPr>
          <p:cNvSpPr txBox="1">
            <a:spLocks/>
          </p:cNvSpPr>
          <p:nvPr/>
        </p:nvSpPr>
        <p:spPr>
          <a:xfrm>
            <a:off x="2557085" y="252738"/>
            <a:ext cx="841704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3600" dirty="0">
              <a:solidFill>
                <a:schemeClr val="bg1"/>
              </a:solidFill>
            </a:endParaRPr>
          </a:p>
        </p:txBody>
      </p:sp>
      <p:sp>
        <p:nvSpPr>
          <p:cNvPr id="31"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EBE70670-B126-6F48-9FFA-63619F01C908}"/>
              </a:ext>
            </a:extLst>
          </p:cNvPr>
          <p:cNvSpPr txBox="1">
            <a:spLocks/>
          </p:cNvSpPr>
          <p:nvPr/>
        </p:nvSpPr>
        <p:spPr>
          <a:xfrm>
            <a:off x="2614237" y="2225559"/>
            <a:ext cx="7105263" cy="3017954"/>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GB" sz="1600" dirty="0">
              <a:solidFill>
                <a:schemeClr val="tx2"/>
              </a:solidFill>
              <a:latin typeface="Montserrat Light" pitchFamily="2" charset="77"/>
            </a:endParaRPr>
          </a:p>
        </p:txBody>
      </p:sp>
      <p:pic>
        <p:nvPicPr>
          <p:cNvPr id="2" name="Imagen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pic>
        <p:nvPicPr>
          <p:cNvPr id="7" name="Picture 3" descr="C:\Users\pbeitia\Desktop\ALFIN\ALFIN.jpg"/>
          <p:cNvPicPr>
            <a:picLocks noChangeAspect="1" noChangeArrowheads="1"/>
          </p:cNvPicPr>
          <p:nvPr/>
        </p:nvPicPr>
        <p:blipFill>
          <a:blip r:embed="rId4" cstate="print">
            <a:alphaModFix amt="76000"/>
          </a:blip>
          <a:srcRect/>
          <a:stretch>
            <a:fillRect/>
          </a:stretch>
        </p:blipFill>
        <p:spPr bwMode="auto">
          <a:xfrm>
            <a:off x="1013084" y="2655480"/>
            <a:ext cx="8352928" cy="1310640"/>
          </a:xfrm>
          <a:prstGeom prst="rect">
            <a:avLst/>
          </a:prstGeom>
          <a:noFill/>
        </p:spPr>
      </p:pic>
      <p:sp>
        <p:nvSpPr>
          <p:cNvPr id="8"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308337" y="436054"/>
            <a:ext cx="411987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ALFIN Senior</a:t>
            </a:r>
            <a:endParaRPr lang="en-US" sz="3600"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4032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10 Rectángulo"/>
          <p:cNvSpPr/>
          <p:nvPr/>
        </p:nvSpPr>
        <p:spPr>
          <a:xfrm>
            <a:off x="5770800" y="1708584"/>
            <a:ext cx="3014763" cy="424732"/>
          </a:xfrm>
          <a:prstGeom prst="rect">
            <a:avLst/>
          </a:prstGeom>
        </p:spPr>
        <p:txBody>
          <a:bodyPr wrap="square">
            <a:spAutoFit/>
          </a:bodyPr>
          <a:lstStyle/>
          <a:p>
            <a:pPr algn="ctr">
              <a:lnSpc>
                <a:spcPct val="90000"/>
              </a:lnSpc>
              <a:spcBef>
                <a:spcPts val="1000"/>
              </a:spcBef>
            </a:pPr>
            <a:r>
              <a:rPr lang="en-GB" sz="2400" dirty="0">
                <a:solidFill>
                  <a:schemeClr val="tx2"/>
                </a:solidFill>
                <a:latin typeface="Montserrat" pitchFamily="2" charset="77"/>
              </a:rPr>
              <a:t>What we look for</a:t>
            </a:r>
            <a:endParaRPr lang="es-ES" sz="2400" dirty="0">
              <a:solidFill>
                <a:schemeClr val="tx2"/>
              </a:solidFill>
              <a:latin typeface="Montserrat" pitchFamily="2" charset="77"/>
            </a:endParaRPr>
          </a:p>
        </p:txBody>
      </p:sp>
      <p:pic>
        <p:nvPicPr>
          <p:cNvPr id="5" name="Imagen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
        <p:nvSpPr>
          <p:cNvPr id="6" name="11 Proceso alternativo"/>
          <p:cNvSpPr/>
          <p:nvPr/>
        </p:nvSpPr>
        <p:spPr>
          <a:xfrm>
            <a:off x="5892447" y="3137078"/>
            <a:ext cx="5250754" cy="403563"/>
          </a:xfrm>
          <a:prstGeom prst="flowChartAlternateProcess">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2"/>
                </a:solidFill>
                <a:latin typeface="Montserrat Light" pitchFamily="2" charset="77"/>
              </a:rPr>
              <a:t>We look for empowering people and the development of a more just, solidarity and fraternal society</a:t>
            </a:r>
            <a:r>
              <a:rPr lang="en-US" sz="1600" dirty="0" smtClean="0">
                <a:solidFill>
                  <a:schemeClr val="tx2"/>
                </a:solidFill>
                <a:latin typeface="Montserrat Light" pitchFamily="2" charset="77"/>
              </a:rPr>
              <a:t>.</a:t>
            </a:r>
          </a:p>
          <a:p>
            <a:pPr algn="just"/>
            <a:endParaRPr lang="en-US" sz="1600" dirty="0" smtClean="0">
              <a:solidFill>
                <a:schemeClr val="tx2"/>
              </a:solidFill>
              <a:latin typeface="Montserrat Light" pitchFamily="2" charset="77"/>
            </a:endParaRPr>
          </a:p>
          <a:p>
            <a:pPr algn="just"/>
            <a:endParaRPr lang="en-US" sz="1600" dirty="0">
              <a:solidFill>
                <a:schemeClr val="tx2"/>
              </a:solidFill>
              <a:latin typeface="Montserrat Light" pitchFamily="2" charset="77"/>
            </a:endParaRPr>
          </a:p>
          <a:p>
            <a:pPr algn="just"/>
            <a:r>
              <a:rPr lang="en-US" sz="1600" dirty="0">
                <a:solidFill>
                  <a:schemeClr val="tx2"/>
                </a:solidFill>
                <a:latin typeface="Montserrat Light" pitchFamily="2" charset="77"/>
                <a:hlinkClick r:id="rId3"/>
              </a:rPr>
              <a:t>https://edefundazioa.org</a:t>
            </a:r>
            <a:r>
              <a:rPr lang="en-US" sz="1600" dirty="0" smtClean="0">
                <a:solidFill>
                  <a:schemeClr val="tx2"/>
                </a:solidFill>
                <a:latin typeface="Montserrat Light" pitchFamily="2" charset="77"/>
                <a:hlinkClick r:id="rId3"/>
              </a:rPr>
              <a:t>/</a:t>
            </a:r>
            <a:endParaRPr lang="en-US" sz="1600" dirty="0" smtClean="0">
              <a:solidFill>
                <a:schemeClr val="tx2"/>
              </a:solidFill>
              <a:latin typeface="Montserrat Light" pitchFamily="2" charset="77"/>
            </a:endParaRPr>
          </a:p>
          <a:p>
            <a:pPr algn="just"/>
            <a:endParaRPr lang="en-US" sz="1600" dirty="0" smtClean="0">
              <a:solidFill>
                <a:schemeClr val="tx2"/>
              </a:solidFill>
              <a:latin typeface="Montserrat Light" pitchFamily="2" charset="77"/>
            </a:endParaRPr>
          </a:p>
          <a:p>
            <a:pPr algn="just"/>
            <a:endParaRPr lang="en-US" sz="1600" dirty="0" smtClean="0">
              <a:solidFill>
                <a:schemeClr val="tx2"/>
              </a:solidFill>
              <a:latin typeface="Montserrat Light" pitchFamily="2" charset="77"/>
            </a:endParaRPr>
          </a:p>
          <a:p>
            <a:pPr algn="just"/>
            <a:endParaRPr lang="en-US" sz="1600" dirty="0">
              <a:solidFill>
                <a:schemeClr val="tx2"/>
              </a:solidFill>
              <a:latin typeface="Montserrat Light" pitchFamily="2" charset="77"/>
            </a:endParaRPr>
          </a:p>
          <a:p>
            <a:pPr algn="just"/>
            <a:endParaRPr lang="es-ES" sz="1600" dirty="0">
              <a:solidFill>
                <a:schemeClr val="tx2"/>
              </a:solidFill>
              <a:latin typeface="Montserrat Light" pitchFamily="2" charset="77"/>
            </a:endParaRPr>
          </a:p>
        </p:txBody>
      </p:sp>
      <p:sp>
        <p:nvSpPr>
          <p:cNvPr id="8"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457322" y="267192"/>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EDE Foundation</a:t>
            </a:r>
            <a:endParaRPr lang="en-US" sz="4000" dirty="0"/>
          </a:p>
        </p:txBody>
      </p:sp>
      <p:sp>
        <p:nvSpPr>
          <p:cNvPr id="10" name="Rectángulo 9"/>
          <p:cNvSpPr/>
          <p:nvPr/>
        </p:nvSpPr>
        <p:spPr>
          <a:xfrm>
            <a:off x="637953" y="4013791"/>
            <a:ext cx="2349796" cy="946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A2185B"/>
                </a:solidFill>
              </a:rPr>
              <a:t>Ezagutza</a:t>
            </a:r>
          </a:p>
          <a:p>
            <a:pPr algn="ctr"/>
            <a:r>
              <a:rPr lang="es-ES" dirty="0" smtClean="0">
                <a:solidFill>
                  <a:srgbClr val="A2185B"/>
                </a:solidFill>
              </a:rPr>
              <a:t>Conocimiento</a:t>
            </a:r>
          </a:p>
          <a:p>
            <a:pPr algn="ctr"/>
            <a:r>
              <a:rPr lang="es-ES" dirty="0" smtClean="0">
                <a:solidFill>
                  <a:srgbClr val="A2185B"/>
                </a:solidFill>
              </a:rPr>
              <a:t>Knowledge</a:t>
            </a:r>
            <a:endParaRPr lang="es-ES" dirty="0">
              <a:solidFill>
                <a:srgbClr val="A2185B"/>
              </a:solidFill>
            </a:endParaRPr>
          </a:p>
        </p:txBody>
      </p:sp>
      <p:sp>
        <p:nvSpPr>
          <p:cNvPr id="11" name="Rectángulo 10"/>
          <p:cNvSpPr/>
          <p:nvPr/>
        </p:nvSpPr>
        <p:spPr>
          <a:xfrm>
            <a:off x="3258524" y="4013791"/>
            <a:ext cx="2349796" cy="946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accent6"/>
                </a:solidFill>
              </a:rPr>
              <a:t>Suspergintza</a:t>
            </a:r>
          </a:p>
          <a:p>
            <a:pPr algn="ctr"/>
            <a:r>
              <a:rPr lang="es-ES" dirty="0" smtClean="0">
                <a:solidFill>
                  <a:schemeClr val="accent6"/>
                </a:solidFill>
              </a:rPr>
              <a:t>Intervención Social</a:t>
            </a:r>
          </a:p>
          <a:p>
            <a:pPr algn="ctr"/>
            <a:r>
              <a:rPr lang="es-ES" dirty="0" smtClean="0">
                <a:solidFill>
                  <a:schemeClr val="accent6"/>
                </a:solidFill>
              </a:rPr>
              <a:t>Social Intervention</a:t>
            </a:r>
            <a:endParaRPr lang="es-ES" dirty="0">
              <a:solidFill>
                <a:schemeClr val="accent6"/>
              </a:solidFill>
            </a:endParaRPr>
          </a:p>
        </p:txBody>
      </p:sp>
      <p:sp>
        <p:nvSpPr>
          <p:cNvPr id="12" name="Rectángulo 11"/>
          <p:cNvSpPr/>
          <p:nvPr/>
        </p:nvSpPr>
        <p:spPr>
          <a:xfrm>
            <a:off x="5845566" y="4013791"/>
            <a:ext cx="2530194" cy="946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rgbClr val="FFC000"/>
                </a:solidFill>
              </a:rPr>
              <a:t>Enplegu Inklusiboa</a:t>
            </a:r>
          </a:p>
          <a:p>
            <a:pPr algn="ctr"/>
            <a:r>
              <a:rPr lang="es-ES" dirty="0" smtClean="0">
                <a:solidFill>
                  <a:srgbClr val="FFC000"/>
                </a:solidFill>
              </a:rPr>
              <a:t>Empleo Inclusivo</a:t>
            </a:r>
          </a:p>
          <a:p>
            <a:pPr algn="ctr"/>
            <a:r>
              <a:rPr lang="es-ES" dirty="0" smtClean="0">
                <a:solidFill>
                  <a:srgbClr val="FFC000"/>
                </a:solidFill>
              </a:rPr>
              <a:t>Inclusive Employment</a:t>
            </a:r>
            <a:endParaRPr lang="es-ES" dirty="0">
              <a:solidFill>
                <a:srgbClr val="FFC000"/>
              </a:solidFill>
            </a:endParaRPr>
          </a:p>
        </p:txBody>
      </p:sp>
      <p:sp>
        <p:nvSpPr>
          <p:cNvPr id="13" name="Rectángulo 12"/>
          <p:cNvSpPr/>
          <p:nvPr/>
        </p:nvSpPr>
        <p:spPr>
          <a:xfrm>
            <a:off x="8613006" y="4013791"/>
            <a:ext cx="2530194" cy="946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accent1"/>
                </a:solidFill>
              </a:rPr>
              <a:t>Internazionala</a:t>
            </a:r>
          </a:p>
          <a:p>
            <a:pPr algn="ctr"/>
            <a:r>
              <a:rPr lang="es-ES" dirty="0" smtClean="0">
                <a:solidFill>
                  <a:schemeClr val="accent1"/>
                </a:solidFill>
              </a:rPr>
              <a:t>Internacional</a:t>
            </a:r>
          </a:p>
          <a:p>
            <a:pPr algn="ctr"/>
            <a:r>
              <a:rPr lang="es-ES" dirty="0" smtClean="0">
                <a:solidFill>
                  <a:schemeClr val="accent1"/>
                </a:solidFill>
              </a:rPr>
              <a:t>International</a:t>
            </a:r>
            <a:endParaRPr lang="es-ES" dirty="0">
              <a:solidFill>
                <a:schemeClr val="accent1"/>
              </a:solidFill>
            </a:endParaRPr>
          </a:p>
        </p:txBody>
      </p:sp>
      <p:pic>
        <p:nvPicPr>
          <p:cNvPr id="14" name="Imagen 13"/>
          <p:cNvPicPr>
            <a:picLocks noChangeAspect="1"/>
          </p:cNvPicPr>
          <p:nvPr/>
        </p:nvPicPr>
        <p:blipFill rotWithShape="1">
          <a:blip r:embed="rId4"/>
          <a:srcRect l="3749" t="19691" r="7036" b="11936"/>
          <a:stretch/>
        </p:blipFill>
        <p:spPr>
          <a:xfrm>
            <a:off x="513903" y="1397203"/>
            <a:ext cx="5256897" cy="226617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7509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
        <p:nvSpPr>
          <p:cNvPr id="8"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457322" y="267192"/>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Alfin Senior</a:t>
            </a:r>
            <a:endParaRPr lang="en-US" sz="4000" dirty="0"/>
          </a:p>
        </p:txBody>
      </p:sp>
      <p:sp>
        <p:nvSpPr>
          <p:cNvPr id="15" name="Rectángulo 14"/>
          <p:cNvSpPr/>
          <p:nvPr/>
        </p:nvSpPr>
        <p:spPr>
          <a:xfrm>
            <a:off x="1266618" y="2331985"/>
            <a:ext cx="6968296" cy="2862323"/>
          </a:xfrm>
          <a:prstGeom prst="rect">
            <a:avLst/>
          </a:prstGeom>
        </p:spPr>
        <p:txBody>
          <a:bodyPr wrap="square">
            <a:spAutoFit/>
          </a:bodyPr>
          <a:lstStyle/>
          <a:p>
            <a:pPr algn="just"/>
            <a:r>
              <a:rPr lang="es-ES" dirty="0" smtClean="0">
                <a:solidFill>
                  <a:schemeClr val="tx2"/>
                </a:solidFill>
                <a:latin typeface="Montserrat Light" pitchFamily="2" charset="77"/>
              </a:rPr>
              <a:t>2010-2012</a:t>
            </a:r>
          </a:p>
          <a:p>
            <a:pPr algn="just"/>
            <a:endParaRPr lang="es-ES" dirty="0">
              <a:solidFill>
                <a:schemeClr val="tx2"/>
              </a:solidFill>
              <a:latin typeface="Montserrat Light" pitchFamily="2" charset="77"/>
            </a:endParaRPr>
          </a:p>
          <a:p>
            <a:pPr algn="just"/>
            <a:r>
              <a:rPr lang="es-ES" dirty="0" smtClean="0">
                <a:solidFill>
                  <a:schemeClr val="tx2"/>
                </a:solidFill>
                <a:latin typeface="Montserrat Light" pitchFamily="2" charset="77"/>
              </a:rPr>
              <a:t>Information and </a:t>
            </a:r>
            <a:r>
              <a:rPr lang="es-ES" dirty="0" err="1">
                <a:solidFill>
                  <a:schemeClr val="tx2"/>
                </a:solidFill>
                <a:latin typeface="Montserrat Light" pitchFamily="2" charset="77"/>
              </a:rPr>
              <a:t>K</a:t>
            </a:r>
            <a:r>
              <a:rPr lang="es-ES" dirty="0" err="1" smtClean="0">
                <a:solidFill>
                  <a:schemeClr val="tx2"/>
                </a:solidFill>
                <a:latin typeface="Montserrat Light" pitchFamily="2" charset="77"/>
              </a:rPr>
              <a:t>nowledge</a:t>
            </a:r>
            <a:r>
              <a:rPr lang="es-ES" dirty="0" smtClean="0">
                <a:solidFill>
                  <a:schemeClr val="tx2"/>
                </a:solidFill>
                <a:latin typeface="Montserrat Light" pitchFamily="2" charset="77"/>
              </a:rPr>
              <a:t> </a:t>
            </a:r>
            <a:r>
              <a:rPr lang="en-GB" dirty="0" smtClean="0">
                <a:solidFill>
                  <a:schemeClr val="tx2"/>
                </a:solidFill>
                <a:latin typeface="Montserrat Light" pitchFamily="2" charset="77"/>
              </a:rPr>
              <a:t>Society</a:t>
            </a:r>
          </a:p>
          <a:p>
            <a:pPr algn="just"/>
            <a:endParaRPr lang="es-ES" dirty="0">
              <a:solidFill>
                <a:schemeClr val="tx2"/>
              </a:solidFill>
              <a:latin typeface="Montserrat Light" pitchFamily="2" charset="77"/>
            </a:endParaRPr>
          </a:p>
          <a:p>
            <a:pPr algn="just"/>
            <a:r>
              <a:rPr lang="es-ES" dirty="0" smtClean="0">
                <a:solidFill>
                  <a:schemeClr val="tx2"/>
                </a:solidFill>
                <a:latin typeface="Montserrat Light" pitchFamily="2" charset="77"/>
              </a:rPr>
              <a:t>Social exclusion – digital divide</a:t>
            </a:r>
          </a:p>
          <a:p>
            <a:pPr algn="just"/>
            <a:endParaRPr lang="es-ES" dirty="0">
              <a:solidFill>
                <a:schemeClr val="tx2"/>
              </a:solidFill>
              <a:latin typeface="Montserrat Light" pitchFamily="2" charset="77"/>
            </a:endParaRPr>
          </a:p>
          <a:p>
            <a:pPr algn="just"/>
            <a:r>
              <a:rPr lang="es-ES" dirty="0" smtClean="0">
                <a:solidFill>
                  <a:schemeClr val="tx2"/>
                </a:solidFill>
                <a:latin typeface="Montserrat Light" pitchFamily="2" charset="77"/>
              </a:rPr>
              <a:t>References</a:t>
            </a:r>
          </a:p>
          <a:p>
            <a:pPr algn="just"/>
            <a:endParaRPr lang="es-ES" dirty="0">
              <a:solidFill>
                <a:schemeClr val="tx2"/>
              </a:solidFill>
              <a:latin typeface="Montserrat Light" pitchFamily="2" charset="77"/>
            </a:endParaRPr>
          </a:p>
          <a:p>
            <a:pPr algn="just"/>
            <a:endParaRPr lang="es-ES" dirty="0" smtClean="0">
              <a:solidFill>
                <a:schemeClr val="tx2"/>
              </a:solidFill>
              <a:latin typeface="Montserrat Light" pitchFamily="2" charset="77"/>
            </a:endParaRPr>
          </a:p>
          <a:p>
            <a:pPr algn="just"/>
            <a:endParaRPr lang="es-ES" dirty="0">
              <a:solidFill>
                <a:schemeClr val="tx2"/>
              </a:solidFill>
              <a:latin typeface="Montserrat Light" pitchFamily="2" charset="77"/>
            </a:endParaRPr>
          </a:p>
          <a:p>
            <a:pPr algn="just"/>
            <a:endParaRPr lang="es-ES" dirty="0">
              <a:solidFill>
                <a:schemeClr val="tx2"/>
              </a:solidFill>
              <a:latin typeface="Montserrat Light" pitchFamily="2" charset="77"/>
            </a:endParaRPr>
          </a:p>
        </p:txBody>
      </p:sp>
      <p:sp>
        <p:nvSpPr>
          <p:cNvPr id="16" name="10 Rectángulo"/>
          <p:cNvSpPr/>
          <p:nvPr/>
        </p:nvSpPr>
        <p:spPr>
          <a:xfrm>
            <a:off x="1202580" y="1724553"/>
            <a:ext cx="3014763" cy="424732"/>
          </a:xfrm>
          <a:prstGeom prst="rect">
            <a:avLst/>
          </a:prstGeom>
        </p:spPr>
        <p:txBody>
          <a:bodyPr wrap="square">
            <a:spAutoFit/>
          </a:bodyPr>
          <a:lstStyle/>
          <a:p>
            <a:pPr>
              <a:lnSpc>
                <a:spcPct val="90000"/>
              </a:lnSpc>
              <a:spcBef>
                <a:spcPts val="1000"/>
              </a:spcBef>
            </a:pPr>
            <a:r>
              <a:rPr lang="en-GB" sz="2400" dirty="0" smtClean="0">
                <a:solidFill>
                  <a:schemeClr val="tx2"/>
                </a:solidFill>
                <a:latin typeface="Montserrat" pitchFamily="2" charset="77"/>
              </a:rPr>
              <a:t>Context</a:t>
            </a:r>
            <a:endParaRPr lang="es-ES" sz="2400" dirty="0">
              <a:solidFill>
                <a:schemeClr val="tx2"/>
              </a:solidFill>
              <a:latin typeface="Montserrat" pitchFamily="2" charset="77"/>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4377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pic>
        <p:nvPicPr>
          <p:cNvPr id="10" name="Picture 2" descr="C:\Users\pbeitia\Pictures\Slide Shows\brecha_digital 017_0001.jpg"/>
          <p:cNvPicPr>
            <a:picLocks noChangeAspect="1" noChangeArrowheads="1"/>
          </p:cNvPicPr>
          <p:nvPr/>
        </p:nvPicPr>
        <p:blipFill rotWithShape="1">
          <a:blip r:embed="rId4" cstate="print"/>
          <a:srcRect l="1111" t="9583" r="-1111" b="-759"/>
          <a:stretch/>
        </p:blipFill>
        <p:spPr bwMode="auto">
          <a:xfrm>
            <a:off x="6345555" y="1826056"/>
            <a:ext cx="4935714" cy="3293209"/>
          </a:xfrm>
          <a:prstGeom prst="rect">
            <a:avLst/>
          </a:prstGeom>
          <a:noFill/>
        </p:spPr>
      </p:pic>
      <p:sp>
        <p:nvSpPr>
          <p:cNvPr id="11" name="Rectángulo 10"/>
          <p:cNvSpPr/>
          <p:nvPr/>
        </p:nvSpPr>
        <p:spPr>
          <a:xfrm>
            <a:off x="906861" y="1611040"/>
            <a:ext cx="5037983" cy="3785652"/>
          </a:xfrm>
          <a:prstGeom prst="rect">
            <a:avLst/>
          </a:prstGeom>
        </p:spPr>
        <p:txBody>
          <a:bodyPr wrap="square">
            <a:spAutoFit/>
          </a:bodyPr>
          <a:lstStyle/>
          <a:p>
            <a:pPr algn="just"/>
            <a:r>
              <a:rPr lang="en-GB" sz="1600" dirty="0" smtClean="0">
                <a:solidFill>
                  <a:schemeClr val="tx2"/>
                </a:solidFill>
                <a:latin typeface="Montserrat Light" pitchFamily="2" charset="77"/>
              </a:rPr>
              <a:t>Information literacy deals with the skills related to the use and mastery of information in any of its forms and the technology used to access that information. </a:t>
            </a:r>
          </a:p>
          <a:p>
            <a:pPr algn="just"/>
            <a:endParaRPr lang="en-GB" sz="1600" dirty="0" smtClean="0">
              <a:solidFill>
                <a:schemeClr val="tx2"/>
              </a:solidFill>
              <a:latin typeface="Montserrat Light" pitchFamily="2" charset="77"/>
            </a:endParaRPr>
          </a:p>
          <a:p>
            <a:pPr algn="just"/>
            <a:r>
              <a:rPr lang="en-GB" sz="1600" dirty="0" smtClean="0">
                <a:solidFill>
                  <a:schemeClr val="tx2"/>
                </a:solidFill>
                <a:latin typeface="Montserrat Light" pitchFamily="2" charset="77"/>
              </a:rPr>
              <a:t>Digital literacy means one can use technology to its fullest effect – efficiently, effectively and ethically – to meet information needs in personal, civic and professional lives.</a:t>
            </a:r>
          </a:p>
          <a:p>
            <a:pPr algn="just"/>
            <a:endParaRPr lang="en-GB" sz="1600" dirty="0" smtClean="0">
              <a:solidFill>
                <a:schemeClr val="tx2"/>
              </a:solidFill>
              <a:latin typeface="Montserrat Light" pitchFamily="2" charset="77"/>
            </a:endParaRPr>
          </a:p>
          <a:p>
            <a:pPr algn="just"/>
            <a:r>
              <a:rPr lang="en-GB" sz="1600" dirty="0" smtClean="0">
                <a:solidFill>
                  <a:schemeClr val="tx2"/>
                </a:solidFill>
                <a:latin typeface="Montserrat Light" pitchFamily="2" charset="77"/>
              </a:rPr>
              <a:t>It includes not only the search and analysis of information, but also the reflective and intentional use of it. It is directly related to the promotion of individual autonomy  and the development of critical capacity.</a:t>
            </a:r>
            <a:endParaRPr lang="en-GB" sz="1600" dirty="0">
              <a:solidFill>
                <a:schemeClr val="tx2"/>
              </a:solidFill>
              <a:latin typeface="Montserrat Light" pitchFamily="2" charset="77"/>
            </a:endParaRPr>
          </a:p>
        </p:txBody>
      </p:sp>
      <p:sp>
        <p:nvSpPr>
          <p:cNvPr id="14"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773555" y="481029"/>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GB" sz="4000" dirty="0" smtClean="0"/>
              <a:t>Digital and information literacy</a:t>
            </a:r>
            <a:endParaRPr lang="en-GB" sz="4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1875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
        <p:nvSpPr>
          <p:cNvPr id="5" name="Rectángulo 4"/>
          <p:cNvSpPr/>
          <p:nvPr/>
        </p:nvSpPr>
        <p:spPr>
          <a:xfrm>
            <a:off x="1457322" y="1925856"/>
            <a:ext cx="9555985" cy="2339102"/>
          </a:xfrm>
          <a:prstGeom prst="rect">
            <a:avLst/>
          </a:prstGeom>
        </p:spPr>
        <p:txBody>
          <a:bodyPr wrap="square">
            <a:spAutoFit/>
          </a:bodyPr>
          <a:lstStyle/>
          <a:p>
            <a:pPr marL="285750" indent="-285750">
              <a:buFont typeface="Arial" panose="020B0604020202020204" pitchFamily="34" charset="0"/>
              <a:buChar char="•"/>
            </a:pPr>
            <a:r>
              <a:rPr lang="en-GB" sz="1600" dirty="0" smtClean="0">
                <a:solidFill>
                  <a:schemeClr val="tx2"/>
                </a:solidFill>
                <a:latin typeface="Montserrat Light" pitchFamily="2" charset="77"/>
              </a:rPr>
              <a:t>Effective inclusion in the information society as a full member.</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Fostering their critical capacity and personal autonomy.</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Encouraging their participation in society.</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The recognition of new technologies as a necessary and affordable resource for this group.</a:t>
            </a:r>
          </a:p>
          <a:p>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Their active ageing and the enhancement of their quality of life</a:t>
            </a:r>
            <a:r>
              <a:rPr lang="en-GB" dirty="0" smtClean="0">
                <a:solidFill>
                  <a:schemeClr val="accent1"/>
                </a:solidFill>
              </a:rPr>
              <a:t>.</a:t>
            </a:r>
            <a:endParaRPr lang="en-GB" dirty="0">
              <a:solidFill>
                <a:schemeClr val="accent1"/>
              </a:solidFill>
            </a:endParaRPr>
          </a:p>
        </p:txBody>
      </p:sp>
      <p:sp>
        <p:nvSpPr>
          <p:cNvPr id="11"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457322" y="267192"/>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Alfin Senior objectives</a:t>
            </a:r>
            <a:endParaRPr lang="en-US" sz="4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5906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523998" y="14096"/>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Objectives</a:t>
            </a:r>
            <a:endParaRPr lang="en-US" sz="4000" dirty="0"/>
          </a:p>
        </p:txBody>
      </p:sp>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
        <p:nvSpPr>
          <p:cNvPr id="2" name="Rectángulo 1"/>
          <p:cNvSpPr/>
          <p:nvPr/>
        </p:nvSpPr>
        <p:spPr>
          <a:xfrm>
            <a:off x="593887" y="1998043"/>
            <a:ext cx="5245180" cy="1077218"/>
          </a:xfrm>
          <a:prstGeom prst="rect">
            <a:avLst/>
          </a:prstGeom>
        </p:spPr>
        <p:txBody>
          <a:bodyPr wrap="square">
            <a:spAutoFit/>
          </a:bodyPr>
          <a:lstStyle/>
          <a:p>
            <a:pPr algn="just"/>
            <a:r>
              <a:rPr lang="en-GB" sz="1600" dirty="0" smtClean="0">
                <a:solidFill>
                  <a:schemeClr val="tx2"/>
                </a:solidFill>
                <a:latin typeface="Montserrat Light" pitchFamily="2" charset="77"/>
              </a:rPr>
              <a:t>Older people in situation of info-exclusion acquire the necessary skills and abilities to access, use and communicate information in a reflective, critical and intentional way.</a:t>
            </a:r>
            <a:endParaRPr lang="en-GB" sz="1600" dirty="0">
              <a:solidFill>
                <a:schemeClr val="tx2"/>
              </a:solidFill>
              <a:latin typeface="Montserrat Light" pitchFamily="2" charset="77"/>
            </a:endParaRPr>
          </a:p>
        </p:txBody>
      </p:sp>
      <p:sp>
        <p:nvSpPr>
          <p:cNvPr id="3" name="Rectángulo 2"/>
          <p:cNvSpPr/>
          <p:nvPr/>
        </p:nvSpPr>
        <p:spPr>
          <a:xfrm>
            <a:off x="6130788" y="1403349"/>
            <a:ext cx="5571459" cy="3785652"/>
          </a:xfrm>
          <a:prstGeom prst="rect">
            <a:avLst/>
          </a:prstGeom>
        </p:spPr>
        <p:txBody>
          <a:bodyPr wrap="square">
            <a:spAutoFit/>
          </a:bodyPr>
          <a:lstStyle/>
          <a:p>
            <a:pPr marL="285750" indent="-285750">
              <a:buFont typeface="Arial" panose="020B0604020202020204" pitchFamily="34" charset="0"/>
              <a:buChar char="•"/>
            </a:pPr>
            <a:r>
              <a:rPr lang="en-GB" sz="1600" dirty="0" smtClean="0">
                <a:solidFill>
                  <a:schemeClr val="tx2"/>
                </a:solidFill>
                <a:latin typeface="Montserrat Light" pitchFamily="2" charset="77"/>
              </a:rPr>
              <a:t>Learn to determinate the extent of information needed.</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Use the necessary process and techniques to access information effectively.</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Evaluate information and its sources critically and incorporate the selected information into his or her own knowledge base.</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Use information effectively to fulfil a specific purpose.</a:t>
            </a:r>
          </a:p>
          <a:p>
            <a:pPr marL="285750" indent="-285750">
              <a:buFont typeface="Arial" panose="020B0604020202020204" pitchFamily="34" charset="0"/>
              <a:buChar char="•"/>
            </a:pPr>
            <a:endParaRPr lang="en-GB" sz="1600" dirty="0" smtClean="0">
              <a:solidFill>
                <a:schemeClr val="tx2"/>
              </a:solidFill>
              <a:latin typeface="Montserrat Light" pitchFamily="2" charset="77"/>
            </a:endParaRPr>
          </a:p>
          <a:p>
            <a:pPr marL="285750" indent="-285750">
              <a:buFont typeface="Arial" panose="020B0604020202020204" pitchFamily="34" charset="0"/>
              <a:buChar char="•"/>
            </a:pPr>
            <a:r>
              <a:rPr lang="en-GB" sz="1600" dirty="0" smtClean="0">
                <a:solidFill>
                  <a:schemeClr val="tx2"/>
                </a:solidFill>
                <a:latin typeface="Montserrat Light" pitchFamily="2" charset="77"/>
              </a:rPr>
              <a:t>Understand many of the legal and ethic issues surrounding the use of information. </a:t>
            </a:r>
          </a:p>
        </p:txBody>
      </p:sp>
      <p:pic>
        <p:nvPicPr>
          <p:cNvPr id="14" name="Picture 3" descr="C:\Users\pbeitia\Desktop\ALFIN\ALFIN.jpg"/>
          <p:cNvPicPr>
            <a:picLocks noChangeAspect="1" noChangeArrowheads="1"/>
          </p:cNvPicPr>
          <p:nvPr/>
        </p:nvPicPr>
        <p:blipFill rotWithShape="1">
          <a:blip r:embed="rId4" cstate="print"/>
          <a:srcRect r="62064" b="50628"/>
          <a:stretch/>
        </p:blipFill>
        <p:spPr bwMode="auto">
          <a:xfrm>
            <a:off x="1696796" y="3382727"/>
            <a:ext cx="3168792" cy="647082"/>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0800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D7C5FF62-1779-6E41-B754-3910CE1BE252}"/>
              </a:ext>
            </a:extLst>
          </p:cNvPr>
          <p:cNvSpPr/>
          <p:nvPr/>
        </p:nvSpPr>
        <p:spPr>
          <a:xfrm>
            <a:off x="1457322" y="1636162"/>
            <a:ext cx="9277351" cy="134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marL="342900" indent="-342900">
              <a:lnSpc>
                <a:spcPct val="150000"/>
              </a:lnSpc>
              <a:buAutoNum type="arabicPeriod"/>
            </a:pPr>
            <a:r>
              <a:rPr lang="en-GB" sz="1600" dirty="0" smtClean="0">
                <a:solidFill>
                  <a:schemeClr val="tx2"/>
                </a:solidFill>
                <a:latin typeface="Montserrat Light" pitchFamily="2" charset="77"/>
              </a:rPr>
              <a:t>Recognise the impact of ICTs on society</a:t>
            </a:r>
          </a:p>
          <a:p>
            <a:pPr marL="342900" indent="-342900">
              <a:lnSpc>
                <a:spcPct val="150000"/>
              </a:lnSpc>
              <a:buAutoNum type="arabicPeriod"/>
            </a:pPr>
            <a:r>
              <a:rPr lang="en-GB" sz="1600" dirty="0" smtClean="0">
                <a:solidFill>
                  <a:schemeClr val="tx2"/>
                </a:solidFill>
                <a:latin typeface="Montserrat Light" pitchFamily="2" charset="77"/>
              </a:rPr>
              <a:t>Use information technology effectively and efficiently</a:t>
            </a:r>
          </a:p>
          <a:p>
            <a:pPr algn="ctr">
              <a:lnSpc>
                <a:spcPct val="150000"/>
              </a:lnSpc>
            </a:pPr>
            <a:endParaRPr lang="en-GB" sz="1600" dirty="0">
              <a:solidFill>
                <a:schemeClr val="tx2"/>
              </a:solidFill>
              <a:latin typeface="Montserrat Light" pitchFamily="2" charset="77"/>
            </a:endParaRPr>
          </a:p>
        </p:txBody>
      </p:sp>
      <p:sp>
        <p:nvSpPr>
          <p:cNvPr id="12"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D2F5434B-8571-8949-B3BB-ACE8C6D60B2F}"/>
              </a:ext>
            </a:extLst>
          </p:cNvPr>
          <p:cNvSpPr txBox="1">
            <a:spLocks/>
          </p:cNvSpPr>
          <p:nvPr/>
        </p:nvSpPr>
        <p:spPr>
          <a:xfrm>
            <a:off x="1178298" y="1565411"/>
            <a:ext cx="7446131" cy="471487"/>
          </a:xfrm>
          <a:prstGeom prst="rect">
            <a:avLst/>
          </a:prstGeom>
        </p:spPr>
        <p:txBody>
          <a:bodyPr vert="horz" lIns="91440" tIns="45720" rIns="91440" bIns="45720" rtlCol="0" anchor="ctr" anchorCtr="1">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0" dirty="0" smtClean="0">
                <a:solidFill>
                  <a:schemeClr val="tx2"/>
                </a:solidFill>
              </a:rPr>
              <a:t>Digital Competences</a:t>
            </a:r>
            <a:endParaRPr lang="en-US" sz="2400" b="0" dirty="0">
              <a:solidFill>
                <a:schemeClr val="tx2"/>
              </a:solidFill>
            </a:endParaRPr>
          </a:p>
        </p:txBody>
      </p:sp>
      <p:sp>
        <p:nvSpPr>
          <p:cNvPr id="13"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1590673" y="454126"/>
            <a:ext cx="9144000"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Competence-based training</a:t>
            </a:r>
            <a:endParaRPr lang="en-US" sz="4000" dirty="0"/>
          </a:p>
        </p:txBody>
      </p:sp>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
        <p:nvSpPr>
          <p:cNvPr id="6"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D2F5434B-8571-8949-B3BB-ACE8C6D60B2F}"/>
              </a:ext>
            </a:extLst>
          </p:cNvPr>
          <p:cNvSpPr txBox="1">
            <a:spLocks/>
          </p:cNvSpPr>
          <p:nvPr/>
        </p:nvSpPr>
        <p:spPr>
          <a:xfrm>
            <a:off x="1675788" y="2954127"/>
            <a:ext cx="8493497" cy="471487"/>
          </a:xfrm>
          <a:prstGeom prst="rect">
            <a:avLst/>
          </a:prstGeom>
        </p:spPr>
        <p:txBody>
          <a:bodyPr vert="horz" lIns="91440" tIns="45720" rIns="91440" bIns="45720" rtlCol="0" anchor="ctr" anchorCtr="1">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0" dirty="0" smtClean="0">
                <a:solidFill>
                  <a:schemeClr val="tx2"/>
                </a:solidFill>
              </a:rPr>
              <a:t>Information literacy  Competences</a:t>
            </a:r>
            <a:endParaRPr lang="en-US" sz="2400" b="0" dirty="0">
              <a:solidFill>
                <a:schemeClr val="tx2"/>
              </a:solidFill>
            </a:endParaRPr>
          </a:p>
        </p:txBody>
      </p:sp>
      <p:sp>
        <p:nvSpPr>
          <p:cNvPr id="8" name="Rectangle 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D7C5FF62-1779-6E41-B754-3910CE1BE252}"/>
              </a:ext>
            </a:extLst>
          </p:cNvPr>
          <p:cNvSpPr/>
          <p:nvPr/>
        </p:nvSpPr>
        <p:spPr>
          <a:xfrm>
            <a:off x="1523997" y="3345490"/>
            <a:ext cx="9277351" cy="2003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a:lnSpc>
                <a:spcPct val="150000"/>
              </a:lnSpc>
            </a:pPr>
            <a:r>
              <a:rPr lang="en-GB" sz="1600" dirty="0" smtClean="0">
                <a:solidFill>
                  <a:schemeClr val="tx2"/>
                </a:solidFill>
                <a:latin typeface="Montserrat Light" pitchFamily="2" charset="77"/>
              </a:rPr>
              <a:t>3. Learning to learn</a:t>
            </a:r>
          </a:p>
          <a:p>
            <a:pPr>
              <a:lnSpc>
                <a:spcPct val="150000"/>
              </a:lnSpc>
            </a:pPr>
            <a:r>
              <a:rPr lang="en-GB" sz="1600" dirty="0" smtClean="0">
                <a:solidFill>
                  <a:schemeClr val="tx2"/>
                </a:solidFill>
                <a:latin typeface="Montserrat Light" pitchFamily="2" charset="77"/>
              </a:rPr>
              <a:t>4. Search and access information effectively and efficiently</a:t>
            </a:r>
          </a:p>
          <a:p>
            <a:pPr>
              <a:lnSpc>
                <a:spcPct val="150000"/>
              </a:lnSpc>
            </a:pPr>
            <a:r>
              <a:rPr lang="en-GB" sz="1600" dirty="0">
                <a:solidFill>
                  <a:schemeClr val="tx2"/>
                </a:solidFill>
                <a:latin typeface="Montserrat Light" pitchFamily="2" charset="77"/>
              </a:rPr>
              <a:t>5</a:t>
            </a:r>
            <a:r>
              <a:rPr lang="en-GB" sz="1600" dirty="0" smtClean="0">
                <a:solidFill>
                  <a:schemeClr val="tx2"/>
                </a:solidFill>
                <a:latin typeface="Montserrat Light" pitchFamily="2" charset="77"/>
              </a:rPr>
              <a:t>. Work in a team</a:t>
            </a:r>
          </a:p>
          <a:p>
            <a:pPr>
              <a:lnSpc>
                <a:spcPct val="150000"/>
              </a:lnSpc>
            </a:pPr>
            <a:r>
              <a:rPr lang="en-GB" sz="1600" dirty="0" smtClean="0">
                <a:solidFill>
                  <a:schemeClr val="tx2"/>
                </a:solidFill>
                <a:latin typeface="Montserrat Light" pitchFamily="2" charset="77"/>
              </a:rPr>
              <a:t>6. Share information</a:t>
            </a:r>
          </a:p>
          <a:p>
            <a:pPr>
              <a:lnSpc>
                <a:spcPct val="150000"/>
              </a:lnSpc>
            </a:pPr>
            <a:r>
              <a:rPr lang="en-GB" sz="1600" dirty="0" smtClean="0">
                <a:solidFill>
                  <a:schemeClr val="tx2"/>
                </a:solidFill>
                <a:latin typeface="Montserrat Light" pitchFamily="2" charset="77"/>
              </a:rPr>
              <a:t>7. Use information ethically and legally</a:t>
            </a:r>
            <a:endParaRPr lang="en-GB" sz="1600" dirty="0">
              <a:solidFill>
                <a:schemeClr val="tx2"/>
              </a:solidFill>
              <a:latin typeface="Montserrat Light" pitchFamily="2" charset="77"/>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9896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4873D36-7E0D-1649-994C-718106F4CACC}"/>
              </a:ext>
            </a:extLst>
          </p:cNvPr>
          <p:cNvSpPr/>
          <p:nvPr/>
        </p:nvSpPr>
        <p:spPr>
          <a:xfrm>
            <a:off x="622221" y="1932084"/>
            <a:ext cx="6145055" cy="615553"/>
          </a:xfrm>
          <a:prstGeom prst="rect">
            <a:avLst/>
          </a:prstGeom>
        </p:spPr>
        <p:txBody>
          <a:bodyPr wrap="square">
            <a:spAutoFit/>
          </a:bodyPr>
          <a:lstStyle/>
          <a:p>
            <a:pPr>
              <a:lnSpc>
                <a:spcPct val="150000"/>
              </a:lnSpc>
            </a:pPr>
            <a:r>
              <a:rPr lang="en-GB" sz="2400" dirty="0" smtClean="0">
                <a:solidFill>
                  <a:schemeClr val="tx2"/>
                </a:solidFill>
                <a:latin typeface="Montserrat Light" pitchFamily="2" charset="77"/>
              </a:rPr>
              <a:t>27th </a:t>
            </a:r>
            <a:r>
              <a:rPr lang="en-GB" sz="2400" dirty="0">
                <a:solidFill>
                  <a:schemeClr val="tx2"/>
                </a:solidFill>
                <a:latin typeface="Montserrat Light" pitchFamily="2" charset="77"/>
              </a:rPr>
              <a:t>January 10</a:t>
            </a:r>
            <a:r>
              <a:rPr lang="en-GB" sz="2400" dirty="0" smtClean="0">
                <a:solidFill>
                  <a:schemeClr val="tx2"/>
                </a:solidFill>
                <a:latin typeface="Montserrat Light" pitchFamily="2" charset="77"/>
              </a:rPr>
              <a:t>:30am </a:t>
            </a:r>
            <a:r>
              <a:rPr lang="en-GB" sz="2400" dirty="0">
                <a:solidFill>
                  <a:schemeClr val="tx2"/>
                </a:solidFill>
                <a:latin typeface="Montserrat Light" pitchFamily="2" charset="77"/>
              </a:rPr>
              <a:t>CET</a:t>
            </a:r>
            <a:endParaRPr lang="en-US" sz="2400" dirty="0">
              <a:latin typeface="Montserrat Light" pitchFamily="2" charset="77"/>
            </a:endParaRPr>
          </a:p>
        </p:txBody>
      </p:sp>
      <p:sp>
        <p:nvSpPr>
          <p:cNvPr id="12"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DB2160-91D1-7E42-8E56-D36FDB6E2D23}"/>
              </a:ext>
            </a:extLst>
          </p:cNvPr>
          <p:cNvSpPr txBox="1">
            <a:spLocks/>
          </p:cNvSpPr>
          <p:nvPr/>
        </p:nvSpPr>
        <p:spPr>
          <a:xfrm>
            <a:off x="613732" y="2617373"/>
            <a:ext cx="6980922" cy="152992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000" dirty="0" smtClean="0">
                <a:solidFill>
                  <a:schemeClr val="tx2"/>
                </a:solidFill>
              </a:rPr>
              <a:t>Not just words: how older people </a:t>
            </a:r>
            <a:br>
              <a:rPr lang="en-GB" sz="3000" dirty="0" smtClean="0">
                <a:solidFill>
                  <a:schemeClr val="tx2"/>
                </a:solidFill>
              </a:rPr>
            </a:br>
            <a:r>
              <a:rPr lang="en-GB" sz="3000" dirty="0" smtClean="0">
                <a:solidFill>
                  <a:schemeClr val="tx2"/>
                </a:solidFill>
              </a:rPr>
              <a:t>and people with disabilities </a:t>
            </a:r>
            <a:br>
              <a:rPr lang="en-GB" sz="3000" dirty="0" smtClean="0">
                <a:solidFill>
                  <a:schemeClr val="tx2"/>
                </a:solidFill>
              </a:rPr>
            </a:br>
            <a:r>
              <a:rPr lang="en-GB" sz="3000" dirty="0" smtClean="0">
                <a:solidFill>
                  <a:schemeClr val="tx2"/>
                </a:solidFill>
              </a:rPr>
              <a:t>can become better integrated </a:t>
            </a:r>
            <a:br>
              <a:rPr lang="en-GB" sz="3000" dirty="0" smtClean="0">
                <a:solidFill>
                  <a:schemeClr val="tx2"/>
                </a:solidFill>
              </a:rPr>
            </a:br>
            <a:r>
              <a:rPr lang="en-GB" sz="3000" dirty="0" smtClean="0">
                <a:solidFill>
                  <a:schemeClr val="tx2"/>
                </a:solidFill>
              </a:rPr>
              <a:t>in the digital world</a:t>
            </a:r>
            <a:endParaRPr lang="en-GB" sz="3000" dirty="0">
              <a:solidFill>
                <a:schemeClr val="tx2"/>
              </a:solidFill>
            </a:endParaRPr>
          </a:p>
        </p:txBody>
      </p:sp>
      <p:sp>
        <p:nvSpPr>
          <p:cNvPr id="14"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A6D82AC-B8FA-2B40-95F8-423493F0639E}"/>
              </a:ext>
            </a:extLst>
          </p:cNvPr>
          <p:cNvSpPr txBox="1">
            <a:spLocks/>
          </p:cNvSpPr>
          <p:nvPr/>
        </p:nvSpPr>
        <p:spPr>
          <a:xfrm>
            <a:off x="626306" y="1600783"/>
            <a:ext cx="4717614" cy="5598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dirty="0" smtClean="0">
                <a:solidFill>
                  <a:srgbClr val="855AA2"/>
                </a:solidFill>
              </a:rPr>
              <a:t>ROUNDTABLE DISCUSSION</a:t>
            </a:r>
            <a:endParaRPr lang="en-US" dirty="0">
              <a:solidFill>
                <a:srgbClr val="855AA2"/>
              </a:solidFill>
            </a:endParaRPr>
          </a:p>
        </p:txBody>
      </p:sp>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6B7239-319F-AA49-84E2-841203DC0BCF}"/>
              </a:ext>
            </a:extLst>
          </p:cNvPr>
          <p:cNvSpPr/>
          <p:nvPr/>
        </p:nvSpPr>
        <p:spPr>
          <a:xfrm>
            <a:off x="495118" y="1706693"/>
            <a:ext cx="114184" cy="2744798"/>
          </a:xfrm>
          <a:prstGeom prst="rect">
            <a:avLst/>
          </a:prstGeom>
          <a:solidFill>
            <a:srgbClr val="855A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Montserrat" pitchFamily="2" charset="77"/>
            </a:endParaRPr>
          </a:p>
        </p:txBody>
      </p:sp>
      <p:sp>
        <p:nvSpPr>
          <p:cNvPr id="10"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CFDB607-6177-2846-BC99-A9459F3B41E4}"/>
              </a:ext>
            </a:extLst>
          </p:cNvPr>
          <p:cNvSpPr txBox="1">
            <a:spLocks/>
          </p:cNvSpPr>
          <p:nvPr/>
        </p:nvSpPr>
        <p:spPr>
          <a:xfrm>
            <a:off x="7468728" y="1976363"/>
            <a:ext cx="2282602" cy="647989"/>
          </a:xfrm>
          <a:prstGeom prst="rect">
            <a:avLst/>
          </a:prstGeom>
        </p:spPr>
        <p:txBody>
          <a:bodyPr vert="horz" lIns="91440" tIns="45720" rIns="91440" bIns="45720" rtlCol="0">
            <a:no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0" dirty="0" err="1" smtClean="0"/>
              <a:t>Ineke</a:t>
            </a:r>
            <a:r>
              <a:rPr lang="en-GB" sz="1600" b="0" dirty="0" smtClean="0"/>
              <a:t> </a:t>
            </a:r>
            <a:r>
              <a:rPr lang="en-GB" sz="1600" b="0" dirty="0" err="1" smtClean="0"/>
              <a:t>Schuurman</a:t>
            </a:r>
            <a:endParaRPr lang="en-US" sz="1600" b="0" dirty="0" smtClean="0">
              <a:solidFill>
                <a:schemeClr val="bg1">
                  <a:lumMod val="95000"/>
                </a:schemeClr>
              </a:solidFill>
            </a:endParaRPr>
          </a:p>
          <a:p>
            <a:pPr marL="0" indent="0" algn="ctr">
              <a:lnSpc>
                <a:spcPct val="150000"/>
              </a:lnSpc>
              <a:buNone/>
            </a:pPr>
            <a:endParaRPr lang="en-US" sz="1600" b="0" dirty="0">
              <a:solidFill>
                <a:schemeClr val="bg1">
                  <a:lumMod val="95000"/>
                </a:schemeClr>
              </a:solidFill>
            </a:endParaRPr>
          </a:p>
        </p:txBody>
      </p:sp>
      <p:sp>
        <p:nvSpPr>
          <p:cNvPr id="17"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0D7B46B-1612-1641-85DE-952BAE7B6BE3}"/>
              </a:ext>
            </a:extLst>
          </p:cNvPr>
          <p:cNvSpPr txBox="1">
            <a:spLocks/>
          </p:cNvSpPr>
          <p:nvPr/>
        </p:nvSpPr>
        <p:spPr>
          <a:xfrm>
            <a:off x="9540233" y="2527056"/>
            <a:ext cx="2322906" cy="725034"/>
          </a:xfrm>
          <a:prstGeom prst="rect">
            <a:avLst/>
          </a:prstGeom>
        </p:spPr>
        <p:txBody>
          <a:bodyPr vert="horz" lIns="91440" tIns="45720" rIns="91440" bIns="45720" rtlCol="0">
            <a:no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0" dirty="0" err="1" smtClean="0"/>
              <a:t>Gosia</a:t>
            </a:r>
            <a:r>
              <a:rPr lang="en-GB" sz="1600" b="0" dirty="0" smtClean="0"/>
              <a:t> </a:t>
            </a:r>
            <a:r>
              <a:rPr lang="en-GB" sz="1600" b="0" dirty="0" err="1" smtClean="0"/>
              <a:t>Kwiatkowska</a:t>
            </a:r>
            <a:endParaRPr lang="en-US" sz="1600" b="0" dirty="0" smtClean="0">
              <a:solidFill>
                <a:schemeClr val="bg1">
                  <a:lumMod val="95000"/>
                </a:schemeClr>
              </a:solidFill>
            </a:endParaRPr>
          </a:p>
          <a:p>
            <a:pPr marL="0" indent="0" algn="ctr">
              <a:lnSpc>
                <a:spcPct val="150000"/>
              </a:lnSpc>
              <a:buNone/>
            </a:pPr>
            <a:endParaRPr lang="en-US" sz="1600" b="0" dirty="0">
              <a:solidFill>
                <a:schemeClr val="bg1">
                  <a:lumMod val="95000"/>
                </a:schemeClr>
              </a:solidFill>
            </a:endParaRPr>
          </a:p>
        </p:txBody>
      </p:sp>
      <p:sp>
        <p:nvSpPr>
          <p:cNvPr id="18"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7E94F3-3C03-4B4B-A180-F7E0D56EB6DF}"/>
              </a:ext>
            </a:extLst>
          </p:cNvPr>
          <p:cNvSpPr txBox="1">
            <a:spLocks/>
          </p:cNvSpPr>
          <p:nvPr/>
        </p:nvSpPr>
        <p:spPr>
          <a:xfrm>
            <a:off x="8063814" y="4291766"/>
            <a:ext cx="1636716" cy="725034"/>
          </a:xfrm>
          <a:prstGeom prst="rect">
            <a:avLst/>
          </a:prstGeom>
        </p:spPr>
        <p:txBody>
          <a:bodyPr vert="horz" lIns="91440" tIns="45720" rIns="91440" bIns="45720" rtlCol="0">
            <a:no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0" dirty="0" smtClean="0"/>
              <a:t>Pedro </a:t>
            </a:r>
            <a:r>
              <a:rPr lang="en-GB" sz="1600" b="0" dirty="0" err="1" smtClean="0"/>
              <a:t>Beitia</a:t>
            </a:r>
            <a:endParaRPr lang="en-US" sz="1600" b="0" dirty="0" smtClean="0">
              <a:solidFill>
                <a:schemeClr val="bg1">
                  <a:lumMod val="95000"/>
                </a:schemeClr>
              </a:solidFill>
            </a:endParaRPr>
          </a:p>
          <a:p>
            <a:pPr marL="0" indent="0" algn="ctr">
              <a:lnSpc>
                <a:spcPct val="150000"/>
              </a:lnSpc>
              <a:buNone/>
            </a:pPr>
            <a:endParaRPr lang="en-US" sz="1600" b="0" dirty="0">
              <a:solidFill>
                <a:schemeClr val="bg1">
                  <a:lumMod val="95000"/>
                </a:schemeClr>
              </a:solidFill>
            </a:endParaRPr>
          </a:p>
        </p:txBody>
      </p:sp>
      <p:pic>
        <p:nvPicPr>
          <p:cNvPr id="22" name="Immagine 21" descr="Ineke.png"/>
          <p:cNvPicPr>
            <a:picLocks noChangeAspect="1"/>
          </p:cNvPicPr>
          <p:nvPr/>
        </p:nvPicPr>
        <p:blipFill>
          <a:blip r:embed="rId3">
            <a:lum bright="-1000" contrast="17000"/>
          </a:blip>
          <a:stretch>
            <a:fillRect/>
          </a:stretch>
        </p:blipFill>
        <p:spPr>
          <a:xfrm>
            <a:off x="7996958" y="647700"/>
            <a:ext cx="1260000" cy="1260000"/>
          </a:xfrm>
          <a:prstGeom prst="rect">
            <a:avLst/>
          </a:prstGeom>
        </p:spPr>
      </p:pic>
      <p:pic>
        <p:nvPicPr>
          <p:cNvPr id="23" name="Immagine 22" descr="Gosia2.png"/>
          <p:cNvPicPr>
            <a:picLocks noChangeAspect="1"/>
          </p:cNvPicPr>
          <p:nvPr/>
        </p:nvPicPr>
        <p:blipFill>
          <a:blip r:embed="rId4"/>
          <a:stretch>
            <a:fillRect/>
          </a:stretch>
        </p:blipFill>
        <p:spPr>
          <a:xfrm>
            <a:off x="10099423" y="1244600"/>
            <a:ext cx="1303090" cy="1260000"/>
          </a:xfrm>
          <a:prstGeom prst="rect">
            <a:avLst/>
          </a:prstGeom>
        </p:spPr>
      </p:pic>
      <p:pic>
        <p:nvPicPr>
          <p:cNvPr id="24" name="Immagine 23" descr="Pedro2.png"/>
          <p:cNvPicPr>
            <a:picLocks noChangeAspect="1"/>
          </p:cNvPicPr>
          <p:nvPr/>
        </p:nvPicPr>
        <p:blipFill>
          <a:blip r:embed="rId5"/>
          <a:stretch>
            <a:fillRect/>
          </a:stretch>
        </p:blipFill>
        <p:spPr>
          <a:xfrm>
            <a:off x="8269562" y="3046878"/>
            <a:ext cx="1260000" cy="1260000"/>
          </a:xfrm>
          <a:prstGeom prst="rect">
            <a:avLst/>
          </a:prstGeom>
        </p:spPr>
      </p:pic>
      <p:sp>
        <p:nvSpPr>
          <p:cNvPr id="25"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B7E94F3-3C03-4B4B-A180-F7E0D56EB6DF}"/>
              </a:ext>
            </a:extLst>
          </p:cNvPr>
          <p:cNvSpPr txBox="1">
            <a:spLocks/>
          </p:cNvSpPr>
          <p:nvPr/>
        </p:nvSpPr>
        <p:spPr>
          <a:xfrm>
            <a:off x="9997823" y="5105700"/>
            <a:ext cx="1636716" cy="444200"/>
          </a:xfrm>
          <a:prstGeom prst="rect">
            <a:avLst/>
          </a:prstGeom>
        </p:spPr>
        <p:txBody>
          <a:bodyPr vert="horz" lIns="91440" tIns="45720" rIns="91440" bIns="45720" rtlCol="0">
            <a:no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b="0" dirty="0" smtClean="0"/>
              <a:t>Henrique Gil</a:t>
            </a:r>
            <a:endParaRPr lang="en-US" sz="1600" b="0" dirty="0" smtClean="0">
              <a:solidFill>
                <a:schemeClr val="bg1">
                  <a:lumMod val="95000"/>
                </a:schemeClr>
              </a:solidFill>
            </a:endParaRPr>
          </a:p>
        </p:txBody>
      </p:sp>
      <p:pic>
        <p:nvPicPr>
          <p:cNvPr id="26" name="Immagine 25" descr="Henrique.png"/>
          <p:cNvPicPr>
            <a:picLocks noChangeAspect="1"/>
          </p:cNvPicPr>
          <p:nvPr/>
        </p:nvPicPr>
        <p:blipFill>
          <a:blip r:embed="rId6"/>
          <a:stretch>
            <a:fillRect/>
          </a:stretch>
        </p:blipFill>
        <p:spPr>
          <a:xfrm>
            <a:off x="10155808" y="3717800"/>
            <a:ext cx="1260000" cy="1260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7496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D7C5FF62-1779-6E41-B754-3910CE1BE252}"/>
              </a:ext>
            </a:extLst>
          </p:cNvPr>
          <p:cNvSpPr/>
          <p:nvPr/>
        </p:nvSpPr>
        <p:spPr>
          <a:xfrm>
            <a:off x="329610" y="2626242"/>
            <a:ext cx="11217348" cy="1978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marL="285750" indent="-285750">
              <a:lnSpc>
                <a:spcPct val="150000"/>
              </a:lnSpc>
              <a:buFont typeface="Arial" panose="020B0604020202020204" pitchFamily="34" charset="0"/>
              <a:buChar char="•"/>
            </a:pPr>
            <a:r>
              <a:rPr lang="en-GB" sz="1600" dirty="0" smtClean="0">
                <a:solidFill>
                  <a:schemeClr val="tx2"/>
                </a:solidFill>
                <a:latin typeface="Montserrat Light" pitchFamily="2" charset="77"/>
              </a:rPr>
              <a:t>The application of an information literacy methodology adapted to the needs, interests and capacities of senior citizens.</a:t>
            </a:r>
          </a:p>
          <a:p>
            <a:pPr marL="285750" indent="-285750">
              <a:lnSpc>
                <a:spcPct val="150000"/>
              </a:lnSpc>
              <a:buFont typeface="Arial" panose="020B0604020202020204" pitchFamily="34" charset="0"/>
              <a:buChar char="•"/>
            </a:pPr>
            <a:r>
              <a:rPr lang="en-GB" sz="1600" dirty="0" smtClean="0">
                <a:solidFill>
                  <a:schemeClr val="tx2"/>
                </a:solidFill>
                <a:latin typeface="Montserrat Light" pitchFamily="2" charset="77"/>
              </a:rPr>
              <a:t>The application of methodologies experienced in the framework of the formal education system to groups normally outside of it.</a:t>
            </a:r>
          </a:p>
          <a:p>
            <a:pPr marL="285750" indent="-285750">
              <a:lnSpc>
                <a:spcPct val="150000"/>
              </a:lnSpc>
              <a:buFont typeface="Arial" panose="020B0604020202020204" pitchFamily="34" charset="0"/>
              <a:buChar char="•"/>
            </a:pPr>
            <a:r>
              <a:rPr lang="en-GB" sz="1600" dirty="0" smtClean="0">
                <a:solidFill>
                  <a:schemeClr val="tx2"/>
                </a:solidFill>
                <a:latin typeface="Montserrat Light" pitchFamily="2" charset="77"/>
              </a:rPr>
              <a:t>A training programme that seeks to include dimensions of active ageing and lifelong learning.</a:t>
            </a:r>
          </a:p>
          <a:p>
            <a:pPr marL="285750" indent="-285750">
              <a:lnSpc>
                <a:spcPct val="150000"/>
              </a:lnSpc>
              <a:buFont typeface="Arial" panose="020B0604020202020204" pitchFamily="34" charset="0"/>
              <a:buChar char="•"/>
            </a:pPr>
            <a:r>
              <a:rPr lang="en-GB" sz="1600" dirty="0" smtClean="0">
                <a:solidFill>
                  <a:schemeClr val="tx2"/>
                </a:solidFill>
                <a:latin typeface="Montserrat Light" pitchFamily="2" charset="77"/>
              </a:rPr>
              <a:t>The use of a competence-based training model designed for elderly people in which not only knowledge, but also skills and attitudes are transferred in a practical way.</a:t>
            </a:r>
          </a:p>
          <a:p>
            <a:pPr marL="285750" indent="-285750">
              <a:lnSpc>
                <a:spcPct val="150000"/>
              </a:lnSpc>
              <a:buFont typeface="Arial" panose="020B0604020202020204" pitchFamily="34" charset="0"/>
              <a:buChar char="•"/>
            </a:pPr>
            <a:r>
              <a:rPr lang="en-GB" sz="1600" dirty="0" smtClean="0">
                <a:solidFill>
                  <a:schemeClr val="tx2"/>
                </a:solidFill>
                <a:latin typeface="Montserrat Light" pitchFamily="2" charset="77"/>
              </a:rPr>
              <a:t>The application of an innovative concept such as information literacy in the field of social intervention.</a:t>
            </a:r>
            <a:endParaRPr lang="en-GB" sz="1600" dirty="0">
              <a:solidFill>
                <a:schemeClr val="tx2"/>
              </a:solidFill>
              <a:latin typeface="Montserrat Light" pitchFamily="2" charset="77"/>
            </a:endParaRPr>
          </a:p>
        </p:txBody>
      </p:sp>
      <p:sp>
        <p:nvSpPr>
          <p:cNvPr id="13"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2047164" y="616526"/>
            <a:ext cx="8413896" cy="1130011"/>
          </a:xfrm>
          <a:prstGeom prst="rect">
            <a:avLst/>
          </a:prstGeom>
        </p:spPr>
        <p:txBody>
          <a:bodyPr vert="horz" lIns="91440" tIns="45720" rIns="91440" bIns="45720" rtlCol="0" anchor="ctr" anchorCtr="1">
            <a:normAutofit lnSpcReduction="10000"/>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GB" sz="4000" dirty="0" smtClean="0"/>
              <a:t>Some conclusions of Alfin Senior programme</a:t>
            </a:r>
            <a:endParaRPr lang="en-GB" sz="4000" dirty="0"/>
          </a:p>
        </p:txBody>
      </p:sp>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9631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2D5D026E-2E8B-964F-BD56-974D80DE0461}"/>
              </a:ext>
            </a:extLst>
          </p:cNvPr>
          <p:cNvSpPr txBox="1">
            <a:spLocks/>
          </p:cNvSpPr>
          <p:nvPr/>
        </p:nvSpPr>
        <p:spPr>
          <a:xfrm>
            <a:off x="802110" y="2298817"/>
            <a:ext cx="8921118" cy="1965999"/>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Thank you!</a:t>
            </a:r>
          </a:p>
          <a:p>
            <a:pPr algn="ctr"/>
            <a:endParaRPr lang="en-US" sz="4000" dirty="0" smtClean="0"/>
          </a:p>
          <a:p>
            <a:pPr algn="ctr"/>
            <a:endParaRPr lang="en-US" sz="4000" dirty="0"/>
          </a:p>
        </p:txBody>
      </p:sp>
      <p:pic>
        <p:nvPicPr>
          <p:cNvPr id="7" name="Imagen 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13307" y="1"/>
            <a:ext cx="1178692" cy="112871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0787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557085" y="370584"/>
            <a:ext cx="841704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PEAK &amp; </a:t>
            </a:r>
            <a:r>
              <a:rPr lang="en-GB" sz="3600" dirty="0" err="1" smtClean="0">
                <a:solidFill>
                  <a:schemeClr val="bg1"/>
                </a:solidFill>
              </a:rPr>
              <a:t>NeuroNation</a:t>
            </a:r>
            <a:endParaRPr lang="en-US" sz="3600" dirty="0">
              <a:solidFill>
                <a:schemeClr val="bg1"/>
              </a:solidFill>
            </a:endParaRPr>
          </a:p>
        </p:txBody>
      </p:sp>
      <p:sp>
        <p:nvSpPr>
          <p:cNvPr id="3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E70670-B126-6F48-9FFA-63619F01C908}"/>
              </a:ext>
            </a:extLst>
          </p:cNvPr>
          <p:cNvSpPr txBox="1">
            <a:spLocks/>
          </p:cNvSpPr>
          <p:nvPr/>
        </p:nvSpPr>
        <p:spPr>
          <a:xfrm>
            <a:off x="4765521" y="2474772"/>
            <a:ext cx="6873339" cy="2239080"/>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3200" dirty="0" smtClean="0">
                <a:solidFill>
                  <a:schemeClr val="tx2"/>
                </a:solidFill>
                <a:latin typeface="Montserrat Light" pitchFamily="2" charset="77"/>
              </a:rPr>
              <a:t>Henrique Gil </a:t>
            </a:r>
          </a:p>
          <a:p>
            <a:pPr marL="0" indent="0">
              <a:lnSpc>
                <a:spcPct val="100000"/>
              </a:lnSpc>
              <a:spcBef>
                <a:spcPts val="400"/>
              </a:spcBef>
              <a:buNone/>
            </a:pPr>
            <a:r>
              <a:rPr lang="en-GB" sz="2600" dirty="0" smtClean="0">
                <a:solidFill>
                  <a:schemeClr val="tx2"/>
                </a:solidFill>
                <a:latin typeface="Montserrat Light" pitchFamily="2" charset="77"/>
              </a:rPr>
              <a:t>Senior Teacher at</a:t>
            </a:r>
          </a:p>
          <a:p>
            <a:pPr marL="0" indent="0">
              <a:lnSpc>
                <a:spcPct val="100000"/>
              </a:lnSpc>
              <a:spcBef>
                <a:spcPts val="400"/>
              </a:spcBef>
              <a:buNone/>
            </a:pPr>
            <a:r>
              <a:rPr lang="en-GB" sz="2600" dirty="0" smtClean="0">
                <a:solidFill>
                  <a:schemeClr val="tx2"/>
                </a:solidFill>
                <a:latin typeface="Montserrat Light" pitchFamily="2" charset="77"/>
              </a:rPr>
              <a:t>Polytechnic Institute of </a:t>
            </a:r>
            <a:r>
              <a:rPr lang="en-GB" sz="2600" dirty="0" err="1" smtClean="0">
                <a:solidFill>
                  <a:schemeClr val="tx2"/>
                </a:solidFill>
                <a:latin typeface="Montserrat Light" pitchFamily="2" charset="77"/>
              </a:rPr>
              <a:t>Castelo</a:t>
            </a:r>
            <a:r>
              <a:rPr lang="en-GB" sz="2600" dirty="0" smtClean="0">
                <a:solidFill>
                  <a:schemeClr val="tx2"/>
                </a:solidFill>
                <a:latin typeface="Montserrat Light" pitchFamily="2" charset="77"/>
              </a:rPr>
              <a:t> </a:t>
            </a:r>
            <a:r>
              <a:rPr lang="en-GB" sz="2600" dirty="0" err="1" smtClean="0">
                <a:solidFill>
                  <a:schemeClr val="tx2"/>
                </a:solidFill>
                <a:latin typeface="Montserrat Light" pitchFamily="2" charset="77"/>
              </a:rPr>
              <a:t>Branco</a:t>
            </a:r>
            <a:r>
              <a:rPr lang="en-GB" sz="2600" dirty="0" smtClean="0">
                <a:solidFill>
                  <a:schemeClr val="tx2"/>
                </a:solidFill>
                <a:latin typeface="Montserrat Light" pitchFamily="2" charset="77"/>
              </a:rPr>
              <a:t>, PT</a:t>
            </a:r>
          </a:p>
        </p:txBody>
      </p:sp>
      <p:pic>
        <p:nvPicPr>
          <p:cNvPr id="6" name="Immagine 5" descr="HENRIQUE FULLPROFILE.png"/>
          <p:cNvPicPr>
            <a:picLocks noChangeAspect="1"/>
          </p:cNvPicPr>
          <p:nvPr/>
        </p:nvPicPr>
        <p:blipFill>
          <a:blip r:embed="rId3">
            <a:lum bright="6000" contrast="12000"/>
          </a:blip>
          <a:stretch>
            <a:fillRect/>
          </a:stretch>
        </p:blipFill>
        <p:spPr>
          <a:xfrm>
            <a:off x="1468174" y="1990980"/>
            <a:ext cx="3030943" cy="2880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412444"/>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7C5FF62-1779-6E41-B754-3910CE1BE252}"/>
              </a:ext>
            </a:extLst>
          </p:cNvPr>
          <p:cNvSpPr/>
          <p:nvPr/>
        </p:nvSpPr>
        <p:spPr>
          <a:xfrm>
            <a:off x="445131" y="2789031"/>
            <a:ext cx="11088992" cy="2003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tIns="720000" rIns="720000" bIns="720000" rtlCol="0" anchor="ctr" anchorCtr="1"/>
          <a:lstStyle/>
          <a:p>
            <a:pPr algn="ctr">
              <a:lnSpc>
                <a:spcPct val="150000"/>
              </a:lnSpc>
            </a:pPr>
            <a:r>
              <a:rPr lang="en-GB" sz="2200" dirty="0" smtClean="0">
                <a:solidFill>
                  <a:schemeClr val="tx2"/>
                </a:solidFill>
                <a:latin typeface="Montserrat Light" pitchFamily="2" charset="77"/>
                <a:hlinkClick r:id="rId3"/>
              </a:rPr>
              <a:t>https://www.youtube.com/watch?v=_3ybEKzQHFI&amp;feature=youtu.be</a:t>
            </a:r>
            <a:endParaRPr lang="en-GB" sz="2200" dirty="0">
              <a:solidFill>
                <a:schemeClr val="tx2"/>
              </a:solidFill>
              <a:latin typeface="Montserrat Light" pitchFamily="2" charset="77"/>
            </a:endParaRPr>
          </a:p>
        </p:txBody>
      </p:sp>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1457322" y="1977943"/>
            <a:ext cx="9144000" cy="1130011"/>
          </a:xfrm>
          <a:prstGeom prst="rect">
            <a:avLst/>
          </a:prstGeom>
        </p:spPr>
        <p:txBody>
          <a:bodyPr vert="horz" lIns="91440" tIns="45720" rIns="91440" bIns="45720" rtlCol="0" anchor="ctr" anchorCtr="1">
            <a:no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spcBef>
                <a:spcPts val="600"/>
              </a:spcBef>
              <a:spcAft>
                <a:spcPts val="600"/>
              </a:spcAft>
            </a:pPr>
            <a:r>
              <a:rPr lang="en-US" sz="2800" dirty="0" smtClean="0"/>
              <a:t>The use of PEAK and </a:t>
            </a:r>
            <a:r>
              <a:rPr lang="en-US" sz="2800" dirty="0" err="1" smtClean="0"/>
              <a:t>NeuroNation</a:t>
            </a:r>
            <a:endParaRPr lang="en-US" sz="2800" dirty="0" smtClean="0"/>
          </a:p>
          <a:p>
            <a:pPr algn="ctr">
              <a:spcBef>
                <a:spcPts val="600"/>
              </a:spcBef>
              <a:spcAft>
                <a:spcPts val="600"/>
              </a:spcAft>
            </a:pPr>
            <a:r>
              <a:rPr lang="en-US" sz="2800" dirty="0" smtClean="0"/>
              <a:t>digital applications</a:t>
            </a:r>
          </a:p>
          <a:p>
            <a:pPr algn="ctr">
              <a:spcBef>
                <a:spcPts val="600"/>
              </a:spcBef>
              <a:spcAft>
                <a:spcPts val="600"/>
              </a:spcAft>
            </a:pPr>
            <a:r>
              <a:rPr lang="en-US" sz="2800" dirty="0" smtClean="0"/>
              <a:t>for the inclusion of older adults</a:t>
            </a: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9F1A6772-7A9A-DE49-83E6-B7D093FBEEB9}"/>
              </a:ext>
            </a:extLst>
          </p:cNvPr>
          <p:cNvSpPr txBox="1">
            <a:spLocks/>
          </p:cNvSpPr>
          <p:nvPr/>
        </p:nvSpPr>
        <p:spPr>
          <a:xfrm>
            <a:off x="2557085" y="252738"/>
            <a:ext cx="841704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3600" dirty="0">
              <a:solidFill>
                <a:schemeClr val="bg1"/>
              </a:solidFill>
            </a:endParaRPr>
          </a:p>
        </p:txBody>
      </p:sp>
      <p:sp>
        <p:nvSpPr>
          <p:cNvPr id="31" name="Subtitle 2">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EBE70670-B126-6F48-9FFA-63619F01C908}"/>
              </a:ext>
            </a:extLst>
          </p:cNvPr>
          <p:cNvSpPr txBox="1">
            <a:spLocks/>
          </p:cNvSpPr>
          <p:nvPr/>
        </p:nvSpPr>
        <p:spPr>
          <a:xfrm>
            <a:off x="2614237" y="2225559"/>
            <a:ext cx="7105263" cy="3017954"/>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GB" sz="1600" dirty="0">
              <a:solidFill>
                <a:schemeClr val="tx2"/>
              </a:solidFill>
              <a:latin typeface="Montserrat Light" pitchFamily="2" charset="77"/>
            </a:endParaRPr>
          </a:p>
        </p:txBody>
      </p:sp>
      <p:sp>
        <p:nvSpPr>
          <p:cNvPr id="8" name="CasellaDiTesto 7"/>
          <p:cNvSpPr txBox="1"/>
          <p:nvPr/>
        </p:nvSpPr>
        <p:spPr>
          <a:xfrm>
            <a:off x="2840981" y="2448584"/>
            <a:ext cx="5891437" cy="1938992"/>
          </a:xfrm>
          <a:prstGeom prst="rect">
            <a:avLst/>
          </a:prstGeom>
          <a:noFill/>
        </p:spPr>
        <p:txBody>
          <a:bodyPr wrap="square" rtlCol="0">
            <a:spAutoFit/>
          </a:bodyPr>
          <a:lstStyle/>
          <a:p>
            <a:pPr algn="ctr"/>
            <a:r>
              <a:rPr lang="it-IT" sz="4000" i="1" dirty="0" err="1" smtClean="0">
                <a:latin typeface="Montserrat Light"/>
                <a:cs typeface="Montserrat Light"/>
              </a:rPr>
              <a:t>Discussion</a:t>
            </a:r>
            <a:r>
              <a:rPr lang="it-IT" sz="4000" i="1" dirty="0" smtClean="0">
                <a:latin typeface="Montserrat Light"/>
                <a:cs typeface="Montserrat Light"/>
              </a:rPr>
              <a:t> </a:t>
            </a:r>
          </a:p>
          <a:p>
            <a:pPr algn="ctr"/>
            <a:r>
              <a:rPr lang="it-IT" sz="4000" i="1" dirty="0" smtClean="0">
                <a:latin typeface="Montserrat Light"/>
                <a:cs typeface="Montserrat Light"/>
              </a:rPr>
              <a:t>and</a:t>
            </a:r>
          </a:p>
          <a:p>
            <a:pPr algn="ctr"/>
            <a:r>
              <a:rPr lang="it-IT" sz="4000" i="1" dirty="0" err="1" smtClean="0">
                <a:latin typeface="Montserrat Light"/>
                <a:cs typeface="Montserrat Light"/>
              </a:rPr>
              <a:t>Q&amp;A</a:t>
            </a:r>
            <a:r>
              <a:rPr lang="it-IT" sz="4000" i="1" dirty="0" smtClean="0">
                <a:latin typeface="Montserrat Light"/>
                <a:cs typeface="Montserrat Light"/>
              </a:rPr>
              <a:t> </a:t>
            </a:r>
            <a:r>
              <a:rPr lang="it-IT" sz="4000" i="1" dirty="0" err="1" smtClean="0">
                <a:latin typeface="Montserrat Light"/>
                <a:cs typeface="Montserrat Light"/>
              </a:rPr>
              <a:t>session</a:t>
            </a:r>
            <a:endParaRPr lang="it-IT" sz="4000" i="1" dirty="0">
              <a:latin typeface="Montserrat Light"/>
              <a:cs typeface="Montserrat Ligh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4032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413F67B-829D-C846-BE3A-D56ACA9677CB}"/>
              </a:ext>
            </a:extLst>
          </p:cNvPr>
          <p:cNvSpPr/>
          <p:nvPr/>
        </p:nvSpPr>
        <p:spPr>
          <a:xfrm>
            <a:off x="-25056" y="0"/>
            <a:ext cx="12217056" cy="5218176"/>
          </a:xfrm>
          <a:prstGeom prst="rect">
            <a:avLst/>
          </a:prstGeom>
          <a:solidFill>
            <a:schemeClr val="bg2">
              <a:lumMod val="10000"/>
              <a:alpha val="4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A picture containing text, electronics&#10;&#10;Description automatically generated">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CB10B3F-A179-E448-8F66-8CEF631BF758}"/>
              </a:ext>
            </a:extLst>
          </p:cNvPr>
          <p:cNvPicPr>
            <a:picLocks noChangeAspect="1"/>
          </p:cNvPicPr>
          <p:nvPr/>
        </p:nvPicPr>
        <p:blipFill rotWithShape="1">
          <a:blip r:embed="rId3"/>
          <a:srcRect l="15069" t="34237"/>
          <a:stretch/>
        </p:blipFill>
        <p:spPr>
          <a:xfrm>
            <a:off x="-25056" y="0"/>
            <a:ext cx="2655885" cy="2028825"/>
          </a:xfrm>
          <a:prstGeom prst="rect">
            <a:avLst/>
          </a:prstGeom>
        </p:spPr>
      </p:pic>
      <p:sp>
        <p:nvSpPr>
          <p:cNvPr id="17" name="Rectangle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324167B-408F-884D-B867-CC8B30E3EB72}"/>
              </a:ext>
            </a:extLst>
          </p:cNvPr>
          <p:cNvSpPr/>
          <p:nvPr/>
        </p:nvSpPr>
        <p:spPr>
          <a:xfrm>
            <a:off x="3134019" y="1332519"/>
            <a:ext cx="6280674" cy="528350"/>
          </a:xfrm>
          <a:prstGeom prst="rect">
            <a:avLst/>
          </a:prstGeom>
        </p:spPr>
        <p:txBody>
          <a:bodyPr wrap="square">
            <a:spAutoFit/>
          </a:bodyPr>
          <a:lstStyle/>
          <a:p>
            <a:pPr>
              <a:lnSpc>
                <a:spcPct val="150000"/>
              </a:lnSpc>
            </a:pPr>
            <a:r>
              <a:rPr lang="en-GB" sz="2000" dirty="0" smtClean="0">
                <a:solidFill>
                  <a:schemeClr val="bg1"/>
                </a:solidFill>
                <a:latin typeface="Montserrat Light" pitchFamily="2" charset="77"/>
              </a:rPr>
              <a:t>27th </a:t>
            </a:r>
            <a:r>
              <a:rPr lang="en-GB" sz="2000" dirty="0">
                <a:solidFill>
                  <a:schemeClr val="bg1"/>
                </a:solidFill>
                <a:latin typeface="Montserrat Light" pitchFamily="2" charset="77"/>
              </a:rPr>
              <a:t>January</a:t>
            </a:r>
            <a:r>
              <a:rPr lang="en-GB" sz="2000" dirty="0" smtClean="0">
                <a:solidFill>
                  <a:schemeClr val="bg1"/>
                </a:solidFill>
                <a:latin typeface="Montserrat Light" pitchFamily="2" charset="77"/>
              </a:rPr>
              <a:t> 02:00pm </a:t>
            </a:r>
            <a:r>
              <a:rPr lang="en-GB" sz="2000" dirty="0">
                <a:solidFill>
                  <a:schemeClr val="bg1"/>
                </a:solidFill>
                <a:latin typeface="Montserrat Light" pitchFamily="2" charset="77"/>
              </a:rPr>
              <a:t>CET</a:t>
            </a:r>
            <a:endParaRPr lang="en-US" sz="2000" dirty="0">
              <a:solidFill>
                <a:schemeClr val="bg1"/>
              </a:solidFill>
              <a:latin typeface="Montserrat Light" pitchFamily="2" charset="77"/>
            </a:endParaRPr>
          </a:p>
        </p:txBody>
      </p:sp>
      <p:sp>
        <p:nvSpPr>
          <p:cNvPr id="18"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C85F13-9DE1-1949-862B-AB76FA844FBC}"/>
              </a:ext>
            </a:extLst>
          </p:cNvPr>
          <p:cNvSpPr txBox="1">
            <a:spLocks/>
          </p:cNvSpPr>
          <p:nvPr/>
        </p:nvSpPr>
        <p:spPr>
          <a:xfrm>
            <a:off x="3138104" y="1830733"/>
            <a:ext cx="8953304" cy="54836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smtClean="0">
                <a:solidFill>
                  <a:schemeClr val="bg1"/>
                </a:solidFill>
              </a:rPr>
              <a:t>Leaving no one behind - Vulnerable groups and their complex needs</a:t>
            </a:r>
            <a:endParaRPr lang="en-US" sz="2000" dirty="0">
              <a:solidFill>
                <a:schemeClr val="bg1"/>
              </a:solidFill>
            </a:endParaRPr>
          </a:p>
        </p:txBody>
      </p:sp>
      <p:sp>
        <p:nvSpPr>
          <p:cNvPr id="19"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0AABF0A-CC67-B848-A64F-799F90A15D8E}"/>
              </a:ext>
            </a:extLst>
          </p:cNvPr>
          <p:cNvSpPr txBox="1">
            <a:spLocks/>
          </p:cNvSpPr>
          <p:nvPr/>
        </p:nvSpPr>
        <p:spPr>
          <a:xfrm>
            <a:off x="3138104" y="1036394"/>
            <a:ext cx="5110394" cy="409363"/>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dirty="0" smtClean="0">
                <a:solidFill>
                  <a:srgbClr val="855AA2"/>
                </a:solidFill>
              </a:rPr>
              <a:t>ROUNDTABLE DISCUSSION</a:t>
            </a:r>
            <a:endParaRPr lang="en-US" dirty="0">
              <a:solidFill>
                <a:srgbClr val="855AA2"/>
              </a:solidFill>
            </a:endParaRPr>
          </a:p>
        </p:txBody>
      </p:sp>
      <p:sp>
        <p:nvSpPr>
          <p:cNvPr id="2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7BADB9F-97D5-7B43-8495-326CAAA272C6}"/>
              </a:ext>
            </a:extLst>
          </p:cNvPr>
          <p:cNvSpPr txBox="1">
            <a:spLocks/>
          </p:cNvSpPr>
          <p:nvPr/>
        </p:nvSpPr>
        <p:spPr>
          <a:xfrm>
            <a:off x="2913689" y="82174"/>
            <a:ext cx="8417046" cy="785486"/>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4400" dirty="0">
                <a:solidFill>
                  <a:schemeClr val="bg1"/>
                </a:solidFill>
              </a:rPr>
              <a:t>Upcoming Sessions </a:t>
            </a:r>
            <a:endParaRPr lang="en-US" sz="4400" dirty="0">
              <a:solidFill>
                <a:schemeClr val="bg1"/>
              </a:solidFill>
            </a:endParaRPr>
          </a:p>
        </p:txBody>
      </p:sp>
      <p:sp>
        <p:nvSpPr>
          <p:cNvPr id="22" name="Rectangle 2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17AB6E-C19E-F74C-9156-4551597E15AB}"/>
              </a:ext>
            </a:extLst>
          </p:cNvPr>
          <p:cNvSpPr/>
          <p:nvPr/>
        </p:nvSpPr>
        <p:spPr>
          <a:xfrm>
            <a:off x="3142234" y="3460170"/>
            <a:ext cx="6280674" cy="528350"/>
          </a:xfrm>
          <a:prstGeom prst="rect">
            <a:avLst/>
          </a:prstGeom>
        </p:spPr>
        <p:txBody>
          <a:bodyPr wrap="square">
            <a:spAutoFit/>
          </a:bodyPr>
          <a:lstStyle/>
          <a:p>
            <a:pPr>
              <a:lnSpc>
                <a:spcPct val="150000"/>
              </a:lnSpc>
            </a:pPr>
            <a:r>
              <a:rPr lang="en-GB" sz="2000" dirty="0" smtClean="0">
                <a:solidFill>
                  <a:schemeClr val="bg1"/>
                </a:solidFill>
                <a:latin typeface="Montserrat Light" pitchFamily="2" charset="77"/>
              </a:rPr>
              <a:t>28th </a:t>
            </a:r>
            <a:r>
              <a:rPr lang="en-GB" sz="2000" dirty="0">
                <a:solidFill>
                  <a:schemeClr val="bg1"/>
                </a:solidFill>
                <a:latin typeface="Montserrat Light" pitchFamily="2" charset="77"/>
              </a:rPr>
              <a:t>January 10:00am CET</a:t>
            </a:r>
            <a:endParaRPr lang="en-US" sz="2000" dirty="0">
              <a:solidFill>
                <a:schemeClr val="bg1"/>
              </a:solidFill>
              <a:latin typeface="Montserrat Light" pitchFamily="2" charset="77"/>
            </a:endParaRPr>
          </a:p>
        </p:txBody>
      </p:sp>
      <p:sp>
        <p:nvSpPr>
          <p:cNvPr id="23"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76D3710-6DAE-9D43-A253-CE55EBBF6198}"/>
              </a:ext>
            </a:extLst>
          </p:cNvPr>
          <p:cNvSpPr txBox="1">
            <a:spLocks/>
          </p:cNvSpPr>
          <p:nvPr/>
        </p:nvSpPr>
        <p:spPr>
          <a:xfrm>
            <a:off x="3133745" y="3977766"/>
            <a:ext cx="8079948" cy="542230"/>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dirty="0" smtClean="0">
                <a:solidFill>
                  <a:schemeClr val="bg1"/>
                </a:solidFill>
              </a:rPr>
              <a:t>Covid-19 - Identified Practices dealing with the pandemic</a:t>
            </a:r>
            <a:endParaRPr lang="en-US" sz="2000" dirty="0">
              <a:solidFill>
                <a:schemeClr val="bg1"/>
              </a:solidFill>
            </a:endParaRPr>
          </a:p>
        </p:txBody>
      </p:sp>
      <p:sp>
        <p:nvSpPr>
          <p:cNvPr id="24"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EFC74EC-4B1B-5D4D-8DEF-36B1B7D67B15}"/>
              </a:ext>
            </a:extLst>
          </p:cNvPr>
          <p:cNvSpPr txBox="1">
            <a:spLocks/>
          </p:cNvSpPr>
          <p:nvPr/>
        </p:nvSpPr>
        <p:spPr>
          <a:xfrm>
            <a:off x="3146320" y="3208577"/>
            <a:ext cx="1803724" cy="409363"/>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dirty="0">
                <a:solidFill>
                  <a:srgbClr val="1BB5B1"/>
                </a:solidFill>
              </a:rPr>
              <a:t>WEBINAR</a:t>
            </a:r>
            <a:endParaRPr lang="en-US" dirty="0">
              <a:solidFill>
                <a:srgbClr val="1BB5B1"/>
              </a:solidFill>
            </a:endParaRPr>
          </a:p>
        </p:txBody>
      </p:sp>
      <p:sp>
        <p:nvSpPr>
          <p:cNvPr id="26" name="Rectangle 2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16C54D-B962-5F43-A9E5-75C080FB4818}"/>
              </a:ext>
            </a:extLst>
          </p:cNvPr>
          <p:cNvSpPr/>
          <p:nvPr/>
        </p:nvSpPr>
        <p:spPr>
          <a:xfrm>
            <a:off x="3041674" y="3251895"/>
            <a:ext cx="73464" cy="1773610"/>
          </a:xfrm>
          <a:prstGeom prst="rect">
            <a:avLst/>
          </a:prstGeom>
          <a:solidFill>
            <a:srgbClr val="1BB5B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Montserrat" pitchFamily="2" charset="77"/>
            </a:endParaRPr>
          </a:p>
        </p:txBody>
      </p:sp>
      <p:sp>
        <p:nvSpPr>
          <p:cNvPr id="27" name="Rectangle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64D041D-581E-0A4B-B9C9-83EB3431A16E}"/>
              </a:ext>
            </a:extLst>
          </p:cNvPr>
          <p:cNvSpPr/>
          <p:nvPr/>
        </p:nvSpPr>
        <p:spPr>
          <a:xfrm>
            <a:off x="3119544" y="2182885"/>
            <a:ext cx="8498767" cy="720710"/>
          </a:xfrm>
          <a:prstGeom prst="rect">
            <a:avLst/>
          </a:prstGeom>
        </p:spPr>
        <p:txBody>
          <a:bodyPr wrap="square">
            <a:spAutoFit/>
          </a:bodyPr>
          <a:lstStyle/>
          <a:p>
            <a:pPr>
              <a:lnSpc>
                <a:spcPct val="150000"/>
              </a:lnSpc>
            </a:pPr>
            <a:r>
              <a:rPr lang="en-GB" sz="1400" dirty="0">
                <a:solidFill>
                  <a:schemeClr val="bg1"/>
                </a:solidFill>
                <a:latin typeface="Montserrat Light" pitchFamily="2" charset="77"/>
              </a:rPr>
              <a:t>Register here:</a:t>
            </a:r>
            <a:r>
              <a:rPr lang="en-GB" sz="1400" dirty="0" smtClean="0">
                <a:solidFill>
                  <a:schemeClr val="bg1"/>
                </a:solidFill>
                <a:latin typeface="Montserrat Light" pitchFamily="2" charset="77"/>
              </a:rPr>
              <a:t> </a:t>
            </a:r>
            <a:r>
              <a:rPr lang="en-GB" sz="1400" dirty="0" smtClean="0">
                <a:solidFill>
                  <a:schemeClr val="bg1"/>
                </a:solidFill>
                <a:latin typeface="Montserrat Light" pitchFamily="2" charset="77"/>
                <a:hlinkClick r:id="rId4"/>
              </a:rPr>
              <a:t>https://www.eventbrite.co.uk/e/digital-inclusion-for-all-challenges-possibilities-practitioners-view-registration-131216583333</a:t>
            </a:r>
            <a:r>
              <a:rPr lang="en-GB" sz="1400" dirty="0" smtClean="0">
                <a:solidFill>
                  <a:schemeClr val="bg1"/>
                </a:solidFill>
                <a:latin typeface="Montserrat Light" pitchFamily="2" charset="77"/>
              </a:rPr>
              <a:t> </a:t>
            </a:r>
            <a:endParaRPr lang="en-US" sz="1400" dirty="0">
              <a:solidFill>
                <a:schemeClr val="bg1"/>
              </a:solidFill>
              <a:latin typeface="Montserrat Light" pitchFamily="2" charset="77"/>
            </a:endParaRPr>
          </a:p>
        </p:txBody>
      </p:sp>
      <p:sp>
        <p:nvSpPr>
          <p:cNvPr id="36" name="Rectangle 3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2FC2C4E-594A-9A48-B464-24A404AF1599}"/>
              </a:ext>
            </a:extLst>
          </p:cNvPr>
          <p:cNvSpPr/>
          <p:nvPr/>
        </p:nvSpPr>
        <p:spPr>
          <a:xfrm>
            <a:off x="3123428" y="4304795"/>
            <a:ext cx="8967980" cy="720710"/>
          </a:xfrm>
          <a:prstGeom prst="rect">
            <a:avLst/>
          </a:prstGeom>
        </p:spPr>
        <p:txBody>
          <a:bodyPr wrap="square">
            <a:spAutoFit/>
          </a:bodyPr>
          <a:lstStyle/>
          <a:p>
            <a:pPr>
              <a:lnSpc>
                <a:spcPct val="150000"/>
              </a:lnSpc>
            </a:pPr>
            <a:r>
              <a:rPr lang="en-GB" sz="1400" dirty="0">
                <a:solidFill>
                  <a:schemeClr val="bg1"/>
                </a:solidFill>
                <a:latin typeface="Montserrat Light" pitchFamily="2" charset="77"/>
              </a:rPr>
              <a:t>Register here:</a:t>
            </a:r>
            <a:r>
              <a:rPr lang="en-GB" sz="1400" dirty="0" smtClean="0">
                <a:solidFill>
                  <a:schemeClr val="bg1"/>
                </a:solidFill>
                <a:latin typeface="Montserrat Light" pitchFamily="2" charset="77"/>
              </a:rPr>
              <a:t> </a:t>
            </a:r>
            <a:r>
              <a:rPr lang="en-GB" sz="1400" dirty="0" smtClean="0">
                <a:solidFill>
                  <a:schemeClr val="bg1"/>
                </a:solidFill>
                <a:latin typeface="Montserrat Light" pitchFamily="2" charset="77"/>
                <a:hlinkClick r:id="rId5"/>
              </a:rPr>
              <a:t>https://www.eventbrite.co.uk/e/digital-inclusion-for-all-covid-19-practices-dealing-with-the-pandemic-registration-131221146983</a:t>
            </a:r>
            <a:r>
              <a:rPr lang="en-GB" sz="1400" dirty="0" smtClean="0">
                <a:solidFill>
                  <a:schemeClr val="bg1"/>
                </a:solidFill>
                <a:latin typeface="Montserrat Light" pitchFamily="2" charset="77"/>
              </a:rPr>
              <a:t> </a:t>
            </a:r>
            <a:endParaRPr lang="en-US" sz="1400" dirty="0">
              <a:solidFill>
                <a:schemeClr val="bg1"/>
              </a:solidFill>
              <a:latin typeface="Montserrat Light" pitchFamily="2" charset="77"/>
            </a:endParaRPr>
          </a:p>
        </p:txBody>
      </p:sp>
      <p:sp>
        <p:nvSpPr>
          <p:cNvPr id="15" name="Rectangle 1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56B7239-319F-AA49-84E2-841203DC0BCF}"/>
              </a:ext>
            </a:extLst>
          </p:cNvPr>
          <p:cNvSpPr/>
          <p:nvPr/>
        </p:nvSpPr>
        <p:spPr>
          <a:xfrm>
            <a:off x="3029100" y="1124419"/>
            <a:ext cx="86038" cy="1779176"/>
          </a:xfrm>
          <a:prstGeom prst="rect">
            <a:avLst/>
          </a:prstGeom>
          <a:solidFill>
            <a:srgbClr val="855A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Montserrat" pitchFamily="2" charset="77"/>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482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9416CBA-58F9-C34E-81FB-31601F6E780D}"/>
              </a:ext>
            </a:extLst>
          </p:cNvPr>
          <p:cNvSpPr txBox="1">
            <a:spLocks/>
          </p:cNvSpPr>
          <p:nvPr/>
        </p:nvSpPr>
        <p:spPr>
          <a:xfrm>
            <a:off x="7221025" y="3931448"/>
            <a:ext cx="3508391" cy="1008063"/>
          </a:xfrm>
          <a:prstGeom prst="rect">
            <a:avLst/>
          </a:prstGeom>
        </p:spPr>
        <p:txBody>
          <a:bodyPr vert="horz" lIns="91440" tIns="45720" rIns="91440" bIns="45720" rtlCol="0" anchor="t">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en-US" sz="1600" b="0" dirty="0">
                <a:solidFill>
                  <a:schemeClr val="tx2"/>
                </a:solidFill>
                <a:hlinkClick r:id="rId3"/>
              </a:rPr>
              <a:t>www.twitter.com/</a:t>
            </a:r>
            <a:r>
              <a:rPr lang="en-US" sz="1600" b="0" dirty="0" smtClean="0">
                <a:solidFill>
                  <a:schemeClr val="tx2"/>
                </a:solidFill>
                <a:hlinkClick r:id="rId3"/>
              </a:rPr>
              <a:t>medici_eu</a:t>
            </a:r>
            <a:r>
              <a:rPr lang="en-US" sz="1600" b="0" dirty="0" smtClean="0">
                <a:solidFill>
                  <a:schemeClr val="tx2"/>
                </a:solidFill>
              </a:rPr>
              <a:t> </a:t>
            </a:r>
          </a:p>
          <a:p>
            <a:pPr marL="0" indent="0">
              <a:lnSpc>
                <a:spcPct val="100000"/>
              </a:lnSpc>
              <a:buNone/>
            </a:pPr>
            <a:r>
              <a:rPr lang="en-US" sz="1600" b="0" dirty="0">
                <a:solidFill>
                  <a:schemeClr val="tx2"/>
                </a:solidFill>
              </a:rPr>
              <a:t>Search us on </a:t>
            </a:r>
            <a:r>
              <a:rPr lang="en-US" sz="1600" b="0" dirty="0" err="1" smtClean="0">
                <a:solidFill>
                  <a:schemeClr val="tx2"/>
                </a:solidFill>
              </a:rPr>
              <a:t>youtube.com</a:t>
            </a:r>
            <a:r>
              <a:rPr lang="en-US" sz="1600" b="0" dirty="0" smtClean="0">
                <a:solidFill>
                  <a:schemeClr val="tx2"/>
                </a:solidFill>
              </a:rPr>
              <a:t> </a:t>
            </a:r>
            <a:endParaRPr lang="en-US" sz="1400" b="0" dirty="0">
              <a:solidFill>
                <a:schemeClr val="tx2"/>
              </a:solidFill>
            </a:endParaRPr>
          </a:p>
        </p:txBody>
      </p:sp>
      <p:sp>
        <p:nvSpPr>
          <p:cNvPr id="7"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35676B1-15B8-E441-B8D8-E693FC49D90F}"/>
              </a:ext>
            </a:extLst>
          </p:cNvPr>
          <p:cNvSpPr txBox="1">
            <a:spLocks/>
          </p:cNvSpPr>
          <p:nvPr/>
        </p:nvSpPr>
        <p:spPr>
          <a:xfrm>
            <a:off x="2563019" y="1117567"/>
            <a:ext cx="7065962" cy="1002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6000" dirty="0">
                <a:solidFill>
                  <a:schemeClr val="bg1"/>
                </a:solidFill>
              </a:rPr>
              <a:t>Thank you!</a:t>
            </a:r>
          </a:p>
        </p:txBody>
      </p:sp>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BFE681-6774-C045-8AA3-D561368CE6D5}"/>
              </a:ext>
            </a:extLst>
          </p:cNvPr>
          <p:cNvPicPr>
            <a:picLocks noChangeAspect="1"/>
          </p:cNvPicPr>
          <p:nvPr/>
        </p:nvPicPr>
        <p:blipFill>
          <a:blip r:embed="rId4"/>
          <a:stretch>
            <a:fillRect/>
          </a:stretch>
        </p:blipFill>
        <p:spPr>
          <a:xfrm>
            <a:off x="990657" y="4584353"/>
            <a:ext cx="406400" cy="406400"/>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8ED7094-75C6-C14A-BC10-ED75CA7EA11F}"/>
              </a:ext>
            </a:extLst>
          </p:cNvPr>
          <p:cNvPicPr>
            <a:picLocks noChangeAspect="1"/>
          </p:cNvPicPr>
          <p:nvPr/>
        </p:nvPicPr>
        <p:blipFill>
          <a:blip r:embed="rId5"/>
          <a:stretch>
            <a:fillRect/>
          </a:stretch>
        </p:blipFill>
        <p:spPr>
          <a:xfrm>
            <a:off x="997733" y="4029080"/>
            <a:ext cx="406400" cy="406400"/>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41D727-8D84-7D41-BEC3-32B79ECABFB4}"/>
              </a:ext>
            </a:extLst>
          </p:cNvPr>
          <p:cNvPicPr>
            <a:picLocks noChangeAspect="1"/>
          </p:cNvPicPr>
          <p:nvPr/>
        </p:nvPicPr>
        <p:blipFill>
          <a:blip r:embed="rId6"/>
          <a:stretch>
            <a:fillRect/>
          </a:stretch>
        </p:blipFill>
        <p:spPr>
          <a:xfrm>
            <a:off x="6719097" y="4094167"/>
            <a:ext cx="406400" cy="406400"/>
          </a:xfrm>
          <a:prstGeom prst="rect">
            <a:avLst/>
          </a:prstGeom>
        </p:spPr>
      </p:pic>
      <p:pic>
        <p:nvPicPr>
          <p:cNvPr id="10" name="Pictu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B24494-078A-0D49-ACBF-C1BAFFF29EEB}"/>
              </a:ext>
            </a:extLst>
          </p:cNvPr>
          <p:cNvPicPr>
            <a:picLocks noChangeAspect="1"/>
          </p:cNvPicPr>
          <p:nvPr/>
        </p:nvPicPr>
        <p:blipFill>
          <a:blip r:embed="rId7"/>
          <a:stretch>
            <a:fillRect/>
          </a:stretch>
        </p:blipFill>
        <p:spPr>
          <a:xfrm>
            <a:off x="6719097" y="4635153"/>
            <a:ext cx="406400" cy="304800"/>
          </a:xfrm>
          <a:prstGeom prst="rect">
            <a:avLst/>
          </a:prstGeom>
        </p:spPr>
      </p:pic>
      <p:sp>
        <p:nvSpPr>
          <p:cNvPr id="1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155EC9F-CA7E-DA40-A149-D8C444CDEFE4}"/>
              </a:ext>
            </a:extLst>
          </p:cNvPr>
          <p:cNvSpPr txBox="1">
            <a:spLocks/>
          </p:cNvSpPr>
          <p:nvPr/>
        </p:nvSpPr>
        <p:spPr>
          <a:xfrm>
            <a:off x="1450869" y="4029080"/>
            <a:ext cx="4372867" cy="1008063"/>
          </a:xfrm>
          <a:prstGeom prst="rect">
            <a:avLst/>
          </a:prstGeom>
        </p:spPr>
        <p:txBody>
          <a:bodyPr vert="horz" lIns="91440" tIns="45720" rIns="91440" bIns="4572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0" dirty="0">
                <a:solidFill>
                  <a:schemeClr val="tx2"/>
                </a:solidFill>
                <a:hlinkClick r:id="rId8"/>
              </a:rPr>
              <a:t>www.facebook.com/medici.eu</a:t>
            </a:r>
            <a:r>
              <a:rPr lang="en-US" sz="1600" b="0" dirty="0" smtClean="0">
                <a:solidFill>
                  <a:schemeClr val="tx2"/>
                </a:solidFill>
                <a:hlinkClick r:id="rId8"/>
              </a:rPr>
              <a:t>/</a:t>
            </a:r>
            <a:r>
              <a:rPr lang="en-US" sz="1600" b="0" dirty="0" smtClean="0">
                <a:solidFill>
                  <a:schemeClr val="tx2"/>
                </a:solidFill>
              </a:rPr>
              <a:t> </a:t>
            </a:r>
          </a:p>
          <a:p>
            <a:pPr marL="0" indent="0">
              <a:lnSpc>
                <a:spcPct val="200000"/>
              </a:lnSpc>
              <a:buNone/>
            </a:pPr>
            <a:r>
              <a:rPr lang="en-US" sz="1600" b="0" dirty="0">
                <a:solidFill>
                  <a:schemeClr val="tx2"/>
                </a:solidFill>
                <a:hlinkClick r:id="rId9"/>
              </a:rPr>
              <a:t>www.linkedin.com/company/medici-eu</a:t>
            </a:r>
            <a:r>
              <a:rPr lang="en-US" sz="1600" b="0" dirty="0" smtClean="0">
                <a:solidFill>
                  <a:schemeClr val="tx2"/>
                </a:solidFill>
                <a:hlinkClick r:id="rId9"/>
              </a:rPr>
              <a:t>/</a:t>
            </a:r>
            <a:r>
              <a:rPr lang="en-US" sz="1600" b="0" dirty="0" smtClean="0">
                <a:solidFill>
                  <a:schemeClr val="tx2"/>
                </a:solidFill>
              </a:rPr>
              <a:t> </a:t>
            </a:r>
            <a:endParaRPr lang="en-US" sz="1600" b="0" dirty="0">
              <a:solidFill>
                <a:schemeClr val="tx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118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557085" y="252738"/>
            <a:ext cx="8417046"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ABLE TO INCLUDE</a:t>
            </a:r>
            <a:endParaRPr lang="en-US" sz="3600" dirty="0">
              <a:solidFill>
                <a:schemeClr val="bg1"/>
              </a:solidFill>
            </a:endParaRPr>
          </a:p>
        </p:txBody>
      </p:sp>
      <p:sp>
        <p:nvSpPr>
          <p:cNvPr id="3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E70670-B126-6F48-9FFA-63619F01C908}"/>
              </a:ext>
            </a:extLst>
          </p:cNvPr>
          <p:cNvSpPr txBox="1">
            <a:spLocks/>
          </p:cNvSpPr>
          <p:nvPr/>
        </p:nvSpPr>
        <p:spPr>
          <a:xfrm>
            <a:off x="770744" y="2291095"/>
            <a:ext cx="6271106" cy="2514054"/>
          </a:xfrm>
          <a:prstGeom prst="rect">
            <a:avLst/>
          </a:prstGeom>
        </p:spPr>
        <p:txBody>
          <a:bodyPr vert="horz" lIns="0" tIns="0" rIns="0" bIns="0" rtlCol="0">
            <a:normAutofit lnSpcReduction="10000"/>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GB" sz="3200" dirty="0" err="1" smtClean="0">
                <a:solidFill>
                  <a:schemeClr val="tx2"/>
                </a:solidFill>
                <a:latin typeface="Montserrat Light" pitchFamily="2" charset="77"/>
              </a:rPr>
              <a:t>Ineke</a:t>
            </a:r>
            <a:r>
              <a:rPr lang="en-GB" sz="3200" dirty="0" smtClean="0">
                <a:solidFill>
                  <a:schemeClr val="tx2"/>
                </a:solidFill>
                <a:latin typeface="Montserrat Light" pitchFamily="2" charset="77"/>
              </a:rPr>
              <a:t> </a:t>
            </a:r>
            <a:r>
              <a:rPr lang="en-GB" sz="3200" dirty="0" err="1" smtClean="0">
                <a:solidFill>
                  <a:schemeClr val="tx2"/>
                </a:solidFill>
                <a:latin typeface="Montserrat Light" pitchFamily="2" charset="77"/>
              </a:rPr>
              <a:t>Schuurman</a:t>
            </a:r>
            <a:endParaRPr lang="en-GB" sz="3200" dirty="0" smtClean="0">
              <a:solidFill>
                <a:schemeClr val="tx2"/>
              </a:solidFill>
              <a:latin typeface="Montserrat Light" pitchFamily="2" charset="77"/>
            </a:endParaRPr>
          </a:p>
          <a:p>
            <a:pPr marL="0" indent="0" algn="r">
              <a:lnSpc>
                <a:spcPct val="100000"/>
              </a:lnSpc>
              <a:buNone/>
            </a:pPr>
            <a:r>
              <a:rPr lang="en-GB" sz="2600" dirty="0" smtClean="0">
                <a:solidFill>
                  <a:schemeClr val="tx2"/>
                </a:solidFill>
                <a:latin typeface="Montserrat Light" pitchFamily="2" charset="77"/>
              </a:rPr>
              <a:t>Researcher at</a:t>
            </a:r>
            <a:br>
              <a:rPr lang="en-GB" sz="2600" dirty="0" smtClean="0">
                <a:solidFill>
                  <a:schemeClr val="tx2"/>
                </a:solidFill>
                <a:latin typeface="Montserrat Light" pitchFamily="2" charset="77"/>
              </a:rPr>
            </a:br>
            <a:r>
              <a:rPr lang="en-GB" sz="2600" dirty="0" smtClean="0">
                <a:solidFill>
                  <a:schemeClr val="tx2"/>
                </a:solidFill>
                <a:latin typeface="Montserrat Light" pitchFamily="2" charset="77"/>
              </a:rPr>
              <a:t>Centre for Computational Linguistics</a:t>
            </a:r>
          </a:p>
          <a:p>
            <a:pPr marL="0" indent="0" algn="r">
              <a:lnSpc>
                <a:spcPct val="100000"/>
              </a:lnSpc>
              <a:buNone/>
            </a:pPr>
            <a:r>
              <a:rPr lang="en-GB" sz="2600" dirty="0" err="1" smtClean="0">
                <a:solidFill>
                  <a:schemeClr val="tx2"/>
                </a:solidFill>
                <a:latin typeface="Montserrat Light" pitchFamily="2" charset="77"/>
              </a:rPr>
              <a:t>Katholieke</a:t>
            </a:r>
            <a:r>
              <a:rPr lang="en-GB" sz="2600" dirty="0" smtClean="0">
                <a:solidFill>
                  <a:schemeClr val="tx2"/>
                </a:solidFill>
                <a:latin typeface="Montserrat Light" pitchFamily="2" charset="77"/>
              </a:rPr>
              <a:t> </a:t>
            </a:r>
            <a:r>
              <a:rPr lang="en-GB" sz="2600" dirty="0" err="1" smtClean="0">
                <a:solidFill>
                  <a:schemeClr val="tx2"/>
                </a:solidFill>
                <a:latin typeface="Montserrat Light" pitchFamily="2" charset="77"/>
              </a:rPr>
              <a:t>Universiteit</a:t>
            </a:r>
            <a:r>
              <a:rPr lang="en-GB" sz="2600" dirty="0" smtClean="0">
                <a:solidFill>
                  <a:schemeClr val="tx2"/>
                </a:solidFill>
                <a:latin typeface="Montserrat Light" pitchFamily="2" charset="77"/>
              </a:rPr>
              <a:t> Leuven, Belgium</a:t>
            </a:r>
            <a:endParaRPr lang="en-GB" sz="2600" dirty="0">
              <a:solidFill>
                <a:schemeClr val="tx2"/>
              </a:solidFill>
              <a:latin typeface="Montserrat Light" pitchFamily="2" charset="77"/>
            </a:endParaRPr>
          </a:p>
        </p:txBody>
      </p:sp>
      <p:pic>
        <p:nvPicPr>
          <p:cNvPr id="4" name="Immagine 3" descr="INEKE PER FULL PROFILE.png"/>
          <p:cNvPicPr>
            <a:picLocks noChangeAspect="1"/>
          </p:cNvPicPr>
          <p:nvPr/>
        </p:nvPicPr>
        <p:blipFill>
          <a:blip r:embed="rId3">
            <a:lum bright="-13000" contrast="17000"/>
          </a:blip>
          <a:stretch>
            <a:fillRect/>
          </a:stretch>
        </p:blipFill>
        <p:spPr>
          <a:xfrm>
            <a:off x="7266104" y="2276518"/>
            <a:ext cx="2212561" cy="234531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412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1A6772-7A9A-DE49-83E6-B7D093FBEEB9}"/>
              </a:ext>
            </a:extLst>
          </p:cNvPr>
          <p:cNvSpPr txBox="1">
            <a:spLocks/>
          </p:cNvSpPr>
          <p:nvPr/>
        </p:nvSpPr>
        <p:spPr>
          <a:xfrm>
            <a:off x="2164325" y="357490"/>
            <a:ext cx="4813754" cy="875975"/>
          </a:xfrm>
          <a:prstGeom prst="rect">
            <a:avLst/>
          </a:prstGeom>
          <a:ln w="7620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3600" dirty="0" smtClean="0">
                <a:solidFill>
                  <a:schemeClr val="bg1"/>
                </a:solidFill>
              </a:rPr>
              <a:t>ABLE TO INCLUDE</a:t>
            </a:r>
          </a:p>
        </p:txBody>
      </p:sp>
      <p:sp>
        <p:nvSpPr>
          <p:cNvPr id="31" name="Subtit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E70670-B126-6F48-9FFA-63619F01C908}"/>
              </a:ext>
            </a:extLst>
          </p:cNvPr>
          <p:cNvSpPr txBox="1">
            <a:spLocks/>
          </p:cNvSpPr>
          <p:nvPr/>
        </p:nvSpPr>
        <p:spPr>
          <a:xfrm>
            <a:off x="5276090" y="3129111"/>
            <a:ext cx="4672183" cy="1807337"/>
          </a:xfrm>
          <a:prstGeom prst="rect">
            <a:avLst/>
          </a:prstGeom>
        </p:spPr>
        <p:txBody>
          <a:bodyPr vert="horz" lIns="0" tIns="0" rIns="0" bIns="0" rtlCol="0">
            <a:normAutofit/>
          </a:bodyPr>
          <a:lstStyle>
            <a:lvl1pPr marL="571500" indent="-571500" algn="l" defTabSz="914400" rtl="0" eaLnBrk="1" latinLnBrk="0" hangingPunct="1">
              <a:lnSpc>
                <a:spcPct val="90000"/>
              </a:lnSpc>
              <a:spcBef>
                <a:spcPts val="1000"/>
              </a:spcBef>
              <a:buFont typeface="Arial" panose="020B0604020202020204" pitchFamily="34" charset="0"/>
              <a:buChar char="•"/>
              <a:defRPr sz="4400" b="1" i="0" kern="1200">
                <a:solidFill>
                  <a:schemeClr val="bg1"/>
                </a:solidFill>
                <a:latin typeface="Montserrat" pitchFamily="2" charset="77"/>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Montserrat" pitchFamily="2" charset="77"/>
                <a:ea typeface="+mn-ea"/>
                <a:cs typeface="+mn-cs"/>
              </a:defRPr>
            </a:lvl2pPr>
            <a:lvl3pPr marL="1257300" marR="0"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1" i="0" kern="1200">
                <a:solidFill>
                  <a:schemeClr val="tx1"/>
                </a:solidFill>
                <a:latin typeface="Montserrat" pitchFamily="2"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ontserrat" pitchFamily="2"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GB" sz="3200" dirty="0" err="1" smtClean="0">
                <a:solidFill>
                  <a:srgbClr val="44546A"/>
                </a:solidFill>
                <a:latin typeface="Montserrat Light" pitchFamily="2" charset="77"/>
              </a:rPr>
              <a:t>Ineke</a:t>
            </a:r>
            <a:r>
              <a:rPr lang="en-GB" sz="3200" dirty="0" smtClean="0">
                <a:solidFill>
                  <a:srgbClr val="44546A"/>
                </a:solidFill>
                <a:latin typeface="Montserrat Light" pitchFamily="2" charset="77"/>
              </a:rPr>
              <a:t> </a:t>
            </a:r>
            <a:r>
              <a:rPr lang="en-GB" sz="3200" dirty="0" err="1" smtClean="0">
                <a:solidFill>
                  <a:schemeClr val="tx2"/>
                </a:solidFill>
                <a:latin typeface="Montserrat Light" pitchFamily="2" charset="77"/>
              </a:rPr>
              <a:t>Schuurman</a:t>
            </a:r>
            <a:endParaRPr lang="en-GB" sz="3200" dirty="0" smtClean="0">
              <a:solidFill>
                <a:schemeClr val="tx2"/>
              </a:solidFill>
              <a:latin typeface="Montserrat Light" pitchFamily="2" charset="77"/>
            </a:endParaRPr>
          </a:p>
          <a:p>
            <a:pPr marL="0" indent="0" algn="r">
              <a:lnSpc>
                <a:spcPct val="100000"/>
              </a:lnSpc>
              <a:buNone/>
            </a:pPr>
            <a:r>
              <a:rPr lang="en-GB" sz="2600" dirty="0" smtClean="0">
                <a:solidFill>
                  <a:schemeClr val="tx2"/>
                </a:solidFill>
                <a:latin typeface="Montserrat Light" pitchFamily="2" charset="77"/>
              </a:rPr>
              <a:t>KU Leuven</a:t>
            </a:r>
            <a:endParaRPr lang="en-GB" sz="2600" dirty="0">
              <a:solidFill>
                <a:schemeClr val="tx2"/>
              </a:solidFill>
              <a:latin typeface="Montserrat Light" pitchFamily="2" charset="77"/>
            </a:endParaRPr>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57694" y="205383"/>
            <a:ext cx="1543265" cy="1000265"/>
          </a:xfrm>
          <a:prstGeom prst="rect">
            <a:avLst/>
          </a:prstGeom>
        </p:spPr>
      </p:pic>
      <p:sp>
        <p:nvSpPr>
          <p:cNvPr id="6" name="Rettangolo 5"/>
          <p:cNvSpPr/>
          <p:nvPr/>
        </p:nvSpPr>
        <p:spPr>
          <a:xfrm>
            <a:off x="1770365" y="2510993"/>
            <a:ext cx="2659702" cy="584776"/>
          </a:xfrm>
          <a:prstGeom prst="rect">
            <a:avLst/>
          </a:prstGeom>
        </p:spPr>
        <p:txBody>
          <a:bodyPr wrap="none">
            <a:spAutoFit/>
          </a:bodyPr>
          <a:lstStyle/>
          <a:p>
            <a:r>
              <a:rPr lang="en-GB" sz="3200" dirty="0" smtClean="0">
                <a:solidFill>
                  <a:srgbClr val="44546A"/>
                </a:solidFill>
                <a:latin typeface="Montserrat Regular"/>
                <a:cs typeface="Montserrat Regular"/>
              </a:rPr>
              <a:t>An overview</a:t>
            </a:r>
            <a:endParaRPr lang="en-US" sz="3200" dirty="0">
              <a:solidFill>
                <a:srgbClr val="44546A"/>
              </a:solidFill>
              <a:latin typeface="Montserrat Regular"/>
              <a:cs typeface="Montserrat Regula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8412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072646" y="210253"/>
            <a:ext cx="7903516"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What…</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7"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D2F3D0D-B2B6-4AE6-B0F7-005568364B4D}"/>
              </a:ext>
            </a:extLst>
          </p:cNvPr>
          <p:cNvSpPr txBox="1">
            <a:spLocks/>
          </p:cNvSpPr>
          <p:nvPr/>
        </p:nvSpPr>
        <p:spPr>
          <a:xfrm>
            <a:off x="838200" y="1642309"/>
            <a:ext cx="10515600" cy="35560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Able to Include </a:t>
            </a:r>
            <a:r>
              <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seeks to provide </a:t>
            </a:r>
            <a:r>
              <a:rPr kumimoji="0" lang="en-US" sz="2200" b="1"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people with intellectual and developmental disabilities (IDD) </a:t>
            </a:r>
            <a:r>
              <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to communicate with their family, friends, colleagues …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Nowadays often using digital means (mails, social media,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200" dirty="0" smtClean="0">
              <a:solidFill>
                <a:schemeClr val="bg2">
                  <a:lumMod val="10000"/>
                </a:schemeClr>
              </a:solidFill>
              <a:latin typeface="Montserrat Light"/>
              <a:cs typeface="Montserrat Light"/>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		</a:t>
            </a:r>
            <a:r>
              <a:rPr kumimoji="0" lang="en-US" sz="2400" b="1" u="sng"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Social Inclusion </a:t>
            </a:r>
            <a:r>
              <a:rPr kumimoji="0" lang="en-US" sz="2400" b="1"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via Digital Inclusion</a:t>
            </a:r>
          </a:p>
          <a:p>
            <a:pPr marL="0" marR="0" lvl="0" indent="0" algn="l" defTabSz="914400" rtl="0" eaLnBrk="1" fontAlgn="auto" latinLnBrk="0" hangingPunct="1">
              <a:spcAft>
                <a:spcPts val="0"/>
              </a:spcAft>
              <a:buClrTx/>
              <a:buSzTx/>
              <a:buFont typeface="Arial" panose="020B0604020202020204" pitchFamily="34" charset="0"/>
              <a:buNone/>
              <a:tabLst/>
              <a:defRPr/>
            </a:pPr>
            <a:endPar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Able to Include</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chemeClr val="bg2">
                    <a:lumMod val="10000"/>
                  </a:schemeClr>
                </a:solidFill>
                <a:effectLst/>
                <a:uLnTx/>
                <a:uFillTx/>
                <a:latin typeface="Montserrat Light"/>
                <a:ea typeface="+mn-ea"/>
                <a:cs typeface="Montserrat Light"/>
              </a:rPr>
              <a:t>EU-project (CIP PSP) 2014-2017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u="none" strike="noStrike" kern="1200" cap="none" spc="0" normalizeH="0" baseline="0" noProof="0" dirty="0">
              <a:ln>
                <a:noFill/>
              </a:ln>
              <a:solidFill>
                <a:schemeClr val="bg2">
                  <a:lumMod val="10000"/>
                </a:schemeClr>
              </a:solidFill>
              <a:effectLst/>
              <a:uLnTx/>
              <a:uFillTx/>
              <a:latin typeface="Montserrat Light"/>
              <a:ea typeface="+mn-ea"/>
              <a:cs typeface="Montserrat Light"/>
            </a:endParaRPr>
          </a:p>
        </p:txBody>
      </p:sp>
      <p:sp>
        <p:nvSpPr>
          <p:cNvPr id="8" name="Freccia destra 7"/>
          <p:cNvSpPr/>
          <p:nvPr/>
        </p:nvSpPr>
        <p:spPr>
          <a:xfrm>
            <a:off x="1112828" y="3548483"/>
            <a:ext cx="1322300" cy="667796"/>
          </a:xfrm>
          <a:prstGeom prst="rightArrow">
            <a:avLst/>
          </a:prstGeom>
          <a:solidFill>
            <a:srgbClr val="A2185B"/>
          </a:solid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072646" y="210253"/>
            <a:ext cx="7903516"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Who…</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6" name="Content Placeholder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C930C-AFD5-4F83-975B-FCCBBC68E108}"/>
              </a:ext>
            </a:extLst>
          </p:cNvPr>
          <p:cNvSpPr txBox="1">
            <a:spLocks/>
          </p:cNvSpPr>
          <p:nvPr/>
        </p:nvSpPr>
        <p:spPr>
          <a:xfrm>
            <a:off x="1034580" y="1576839"/>
            <a:ext cx="10515600" cy="356911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4"/>
              </a:rPr>
              <a:t>KU Leuven</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Belgium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5"/>
              </a:rPr>
              <a:t>The National Microelectronics Applications Centre (MAC)</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Ireland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6"/>
              </a:rPr>
              <a:t>Thomas More Kempen</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Belgium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7"/>
              </a:rPr>
              <a:t>Universitat Pompeu Fabra</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Spain</a:t>
            </a:r>
          </a:p>
          <a:p>
            <a:pPr marL="228600" marR="0" lvl="0" indent="-228600" algn="l" defTabSz="914400" rtl="0" eaLnBrk="1" fontAlgn="auto" latinLnBrk="0" hangingPunct="1">
              <a:spcAft>
                <a:spcPts val="0"/>
              </a:spcAft>
              <a:buClrTx/>
              <a:buSzTx/>
              <a:buFont typeface="Arial" panose="020B0604020202020204" pitchFamily="34" charset="0"/>
              <a:buChar char="•"/>
              <a:tabLst/>
              <a:defRPr/>
            </a:pPr>
            <a:endPar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8"/>
              </a:rPr>
              <a:t>Building Bridges Training</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United Kingdom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9"/>
              </a:rPr>
              <a:t>Inclusion Europe</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Belgium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hlinkClick r:id="rId10"/>
              </a:rPr>
              <a:t>Fundación Prodis</a:t>
            </a:r>
            <a:r>
              <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rPr>
              <a:t>, Spain</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n-US" sz="2200" u="none" strike="noStrike" kern="1200" cap="none" spc="0" normalizeH="0" baseline="0" noProof="0" dirty="0" smtClean="0">
              <a:ln>
                <a:noFill/>
              </a:ln>
              <a:solidFill>
                <a:srgbClr val="181717"/>
              </a:solidFill>
              <a:effectLst/>
              <a:uLnTx/>
              <a:uFillTx/>
              <a:latin typeface="Montserrat Light"/>
              <a:ea typeface="+mn-ea"/>
              <a:cs typeface="Montserrat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u="none" strike="noStrike" kern="1200" cap="none" spc="0" normalizeH="0" baseline="0" noProof="0" dirty="0">
              <a:ln>
                <a:noFill/>
              </a:ln>
              <a:solidFill>
                <a:srgbClr val="181717"/>
              </a:solidFill>
              <a:effectLst/>
              <a:uLnTx/>
              <a:uFillTx/>
              <a:latin typeface="Montserrat Light"/>
              <a:ea typeface="+mn-ea"/>
              <a:cs typeface="Montserrat Ligh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072646" y="210253"/>
            <a:ext cx="7903516"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The Users</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7" name="Content Placeholder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C930C-AFD5-4F83-975B-FCCBBC68E108}"/>
              </a:ext>
            </a:extLst>
          </p:cNvPr>
          <p:cNvSpPr txBox="1">
            <a:spLocks/>
          </p:cNvSpPr>
          <p:nvPr/>
        </p:nvSpPr>
        <p:spPr>
          <a:xfrm>
            <a:off x="838200" y="1563745"/>
            <a:ext cx="10515600" cy="435133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smtClean="0">
                <a:ln>
                  <a:noFill/>
                </a:ln>
                <a:solidFill>
                  <a:srgbClr val="44546A"/>
                </a:solidFill>
                <a:effectLst/>
                <a:uLnTx/>
                <a:uFillTx/>
                <a:latin typeface="Montserrat Regular"/>
                <a:ea typeface="+mn-ea"/>
                <a:cs typeface="Montserrat Regular"/>
              </a:rPr>
              <a:t>Very important: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rPr>
              <a:t>	Work in the project done in </a:t>
            </a:r>
            <a:r>
              <a:rPr kumimoji="0" lang="en-US" sz="2400" u="sng" strike="noStrike" kern="1200" cap="none" spc="0" normalizeH="0" baseline="0" noProof="0" dirty="0" smtClean="0">
                <a:ln>
                  <a:noFill/>
                </a:ln>
                <a:solidFill>
                  <a:srgbClr val="44546A"/>
                </a:solidFill>
                <a:effectLst/>
                <a:uLnTx/>
                <a:uFillTx/>
                <a:latin typeface="Montserrat Light"/>
                <a:ea typeface="+mn-ea"/>
                <a:cs typeface="Montserrat Light"/>
              </a:rPr>
              <a:t>close collaboration </a:t>
            </a:r>
            <a:r>
              <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rPr>
              <a:t>with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rPr>
              <a:t>What are their needs, wishes, …   (also talks with family, </a:t>
            </a:r>
            <a:r>
              <a:rPr kumimoji="0" lang="en-US" sz="2400" u="none" strike="noStrike" kern="1200" cap="none" spc="0" normalizeH="0" baseline="0" noProof="0" dirty="0" err="1" smtClean="0">
                <a:ln>
                  <a:noFill/>
                </a:ln>
                <a:solidFill>
                  <a:srgbClr val="44546A"/>
                </a:solidFill>
                <a:effectLst/>
                <a:uLnTx/>
                <a:uFillTx/>
                <a:latin typeface="Montserrat Light"/>
                <a:ea typeface="+mn-ea"/>
                <a:cs typeface="Montserrat Light"/>
              </a:rPr>
              <a:t>carers</a:t>
            </a:r>
            <a:r>
              <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rPr>
              <a:t> if necessary)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rPr>
              <a:t>How do they deal with tools available at a certain moment (also observations!)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0" normalizeH="0" baseline="0" noProof="0" dirty="0" smtClean="0">
                <a:ln>
                  <a:noFill/>
                </a:ln>
                <a:solidFill>
                  <a:srgbClr val="44546A"/>
                </a:solidFill>
                <a:effectLst/>
                <a:uLnTx/>
                <a:uFillTx/>
                <a:latin typeface="Montserrat Regular"/>
                <a:ea typeface="+mn-ea"/>
                <a:cs typeface="Montserrat Regular"/>
              </a:rPr>
              <a:t>co-creation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u="none" strike="noStrike" kern="1200" cap="none" spc="0" normalizeH="0" baseline="0" noProof="0" dirty="0" smtClean="0">
              <a:ln>
                <a:noFill/>
              </a:ln>
              <a:solidFill>
                <a:srgbClr val="44546A"/>
              </a:solidFill>
              <a:effectLst/>
              <a:uLnTx/>
              <a:uFillTx/>
              <a:latin typeface="Montserrat Light"/>
              <a:ea typeface="+mn-ea"/>
              <a:cs typeface="Montserrat Ligh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u="none" strike="noStrike" kern="1200" cap="none" spc="0" normalizeH="0" baseline="0" noProof="0" dirty="0">
              <a:ln>
                <a:noFill/>
              </a:ln>
              <a:solidFill>
                <a:srgbClr val="44546A"/>
              </a:solidFill>
              <a:effectLst/>
              <a:uLnTx/>
              <a:uFillTx/>
              <a:latin typeface="Montserrat Light"/>
              <a:ea typeface="+mn-ea"/>
              <a:cs typeface="Montserrat Light"/>
            </a:endParaRPr>
          </a:p>
        </p:txBody>
      </p:sp>
      <p:sp>
        <p:nvSpPr>
          <p:cNvPr id="8" name="Freccia destra 7"/>
          <p:cNvSpPr/>
          <p:nvPr/>
        </p:nvSpPr>
        <p:spPr>
          <a:xfrm>
            <a:off x="3822887" y="4543630"/>
            <a:ext cx="1322300" cy="667796"/>
          </a:xfrm>
          <a:prstGeom prst="rightArrow">
            <a:avLst/>
          </a:prstGeom>
          <a:solidFill>
            <a:srgbClr val="A2185B"/>
          </a:solid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D5D026E-2E8B-964F-BD56-974D80DE0461}"/>
              </a:ext>
            </a:extLst>
          </p:cNvPr>
          <p:cNvSpPr txBox="1">
            <a:spLocks/>
          </p:cNvSpPr>
          <p:nvPr/>
        </p:nvSpPr>
        <p:spPr>
          <a:xfrm>
            <a:off x="2408950" y="210253"/>
            <a:ext cx="6362748" cy="1130011"/>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pPr algn="ctr"/>
            <a:r>
              <a:rPr lang="en-US" sz="4000" dirty="0" smtClean="0"/>
              <a:t>The Users/2</a:t>
            </a:r>
            <a:endParaRPr lang="en-US" sz="4000" dirty="0"/>
          </a:p>
        </p:txBody>
      </p:sp>
      <p:pic>
        <p:nvPicPr>
          <p:cNvPr id="5" name="Pictu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5A11C9E-E735-46F8-8303-1F53C15C7C67}"/>
              </a:ext>
            </a:extLst>
          </p:cNvPr>
          <p:cNvPicPr>
            <a:picLocks noChangeAspect="1"/>
          </p:cNvPicPr>
          <p:nvPr/>
        </p:nvPicPr>
        <p:blipFill>
          <a:blip r:embed="rId3">
            <a:lum/>
            <a:alphaModFix amt="7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44602" y="257759"/>
            <a:ext cx="1543265" cy="1000265"/>
          </a:xfrm>
          <a:prstGeom prst="rect">
            <a:avLst/>
          </a:prstGeom>
        </p:spPr>
      </p:pic>
      <p:sp>
        <p:nvSpPr>
          <p:cNvPr id="6" name="Content Placeholder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9DC930C-AFD5-4F83-975B-FCCBBC68E108}"/>
              </a:ext>
            </a:extLst>
          </p:cNvPr>
          <p:cNvSpPr txBox="1">
            <a:spLocks/>
          </p:cNvSpPr>
          <p:nvPr/>
        </p:nvSpPr>
        <p:spPr>
          <a:xfrm>
            <a:off x="798924" y="1354241"/>
            <a:ext cx="10515600" cy="260015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Regular"/>
                <a:ea typeface="+mn-ea"/>
                <a:cs typeface="Montserrat Regular"/>
              </a:rPr>
              <a:t>People with Intellectual Disabilities</a:t>
            </a: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 (for example Down syndrome)</a:t>
            </a:r>
          </a:p>
          <a:p>
            <a:pPr marL="0" marR="0" lvl="0" indent="0" algn="l" defTabSz="914400" rtl="0" eaLnBrk="1" fontAlgn="auto" latinLnBrk="0" hangingPunct="1">
              <a:spcAft>
                <a:spcPts val="0"/>
              </a:spcAft>
              <a:buClrTx/>
              <a:buSzTx/>
              <a:buFont typeface="Arial" panose="020B0604020202020204" pitchFamily="34" charset="0"/>
              <a:buNone/>
              <a:tabLst/>
              <a:defRPr/>
            </a:pPr>
            <a:endPar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endParaRP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In Able to Include this meant users having serious issues with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writing / reading text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understanding text, and also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u="none" strike="noStrike" kern="1200" cap="none" spc="0" normalizeH="0" baseline="0" noProof="0" dirty="0" smtClean="0">
                <a:ln>
                  <a:noFill/>
                </a:ln>
                <a:solidFill>
                  <a:srgbClr val="44546A"/>
                </a:solidFill>
                <a:effectLst/>
                <a:uLnTx/>
                <a:uFillTx/>
                <a:latin typeface="Montserrat Light"/>
                <a:ea typeface="+mn-ea"/>
                <a:cs typeface="Montserrat Light"/>
              </a:rPr>
              <a:t>understanding what can be said/written</a:t>
            </a:r>
          </a:p>
        </p:txBody>
      </p:sp>
      <p:sp>
        <p:nvSpPr>
          <p:cNvPr id="9" name="Freccia destra 8"/>
          <p:cNvSpPr/>
          <p:nvPr/>
        </p:nvSpPr>
        <p:spPr>
          <a:xfrm>
            <a:off x="1479708" y="4301390"/>
            <a:ext cx="1322300" cy="667796"/>
          </a:xfrm>
          <a:prstGeom prst="rightArrow">
            <a:avLst/>
          </a:prstGeom>
          <a:solidFill>
            <a:srgbClr val="A2185B"/>
          </a:solid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2998086" y="4111527"/>
            <a:ext cx="5906710" cy="1107996"/>
          </a:xfrm>
          <a:prstGeom prst="rect">
            <a:avLst/>
          </a:prstGeom>
          <a:noFill/>
        </p:spPr>
        <p:txBody>
          <a:bodyPr wrap="none" rtlCol="0">
            <a:spAutoFit/>
          </a:bodyPr>
          <a:lstStyle/>
          <a:p>
            <a:pPr lvl="0"/>
            <a:r>
              <a:rPr lang="en-US" sz="2200" dirty="0" smtClean="0">
                <a:solidFill>
                  <a:srgbClr val="44546A"/>
                </a:solidFill>
                <a:latin typeface="Montserrat Light"/>
                <a:cs typeface="Montserrat Light"/>
              </a:rPr>
              <a:t>Text simplification, spelling correction, </a:t>
            </a:r>
            <a:br>
              <a:rPr lang="en-US" sz="2200" dirty="0" smtClean="0">
                <a:solidFill>
                  <a:srgbClr val="44546A"/>
                </a:solidFill>
                <a:latin typeface="Montserrat Light"/>
                <a:cs typeface="Montserrat Light"/>
              </a:rPr>
            </a:br>
            <a:r>
              <a:rPr lang="en-US" sz="2200" dirty="0" smtClean="0">
                <a:solidFill>
                  <a:srgbClr val="44546A"/>
                </a:solidFill>
                <a:latin typeface="Montserrat Light"/>
                <a:cs typeface="Montserrat Light"/>
              </a:rPr>
              <a:t>use of pictographs, text2speech … </a:t>
            </a:r>
          </a:p>
          <a:p>
            <a:pPr lvl="0"/>
            <a:r>
              <a:rPr lang="en-US" sz="2200" dirty="0" smtClean="0">
                <a:solidFill>
                  <a:srgbClr val="44546A"/>
                </a:solidFill>
                <a:latin typeface="Montserrat Light"/>
                <a:cs typeface="Montserrat Light"/>
              </a:rPr>
              <a:t>and (individual) sessions on usage of tools</a:t>
            </a:r>
          </a:p>
          <a:p>
            <a:endParaRPr lang="it-IT" sz="2200" dirty="0"/>
          </a:p>
        </p:txBody>
      </p:sp>
      <p:sp>
        <p:nvSpPr>
          <p:cNvPr id="11" name="Rettangolo 10"/>
          <p:cNvSpPr/>
          <p:nvPr/>
        </p:nvSpPr>
        <p:spPr>
          <a:xfrm>
            <a:off x="2998086" y="4111527"/>
            <a:ext cx="5906710" cy="1107996"/>
          </a:xfrm>
          <a:prstGeom prst="rect">
            <a:avLst/>
          </a:prstGeom>
          <a:noFill/>
          <a:ln>
            <a:solidFill>
              <a:srgbClr val="A2185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069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gital Inclusion">
      <a:dk1>
        <a:srgbClr val="A2185B"/>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Digital-inclusion-for-all" id="{CEADB80B-98E2-8541-833B-7CF6E9D934B1}" vid="{476FA4D1-0CA8-3642-A075-981FAACE7B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27084C147B446A759FA3D423A4049" ma:contentTypeVersion="12" ma:contentTypeDescription="Create a new document." ma:contentTypeScope="" ma:versionID="9ce575a6d26f797cd3a2c6b911e27b70">
  <xsd:schema xmlns:xsd="http://www.w3.org/2001/XMLSchema" xmlns:xs="http://www.w3.org/2001/XMLSchema" xmlns:p="http://schemas.microsoft.com/office/2006/metadata/properties" xmlns:ns2="c2b46a5e-4107-438f-ad87-b2ea6b7b05e5" xmlns:ns3="28e703b6-2b1b-480d-a8d1-f95b1e3de8d1" targetNamespace="http://schemas.microsoft.com/office/2006/metadata/properties" ma:root="true" ma:fieldsID="48bdc5c0abae1c5a1b4c4521fc915086" ns2:_="" ns3:_="">
    <xsd:import namespace="c2b46a5e-4107-438f-ad87-b2ea6b7b05e5"/>
    <xsd:import namespace="28e703b6-2b1b-480d-a8d1-f95b1e3de8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46a5e-4107-438f-ad87-b2ea6b7b0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e703b6-2b1b-480d-a8d1-f95b1e3de8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D5A94D-1F33-4765-BEAE-AB7D929660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b46a5e-4107-438f-ad87-b2ea6b7b05e5"/>
    <ds:schemaRef ds:uri="28e703b6-2b1b-480d-a8d1-f95b1e3de8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8CA9F3-2CC7-4636-B7E6-0BE4D045A36E}">
  <ds:schemaRefs>
    <ds:schemaRef ds:uri="http://schemas.microsoft.com/sharepoint/v3/contenttype/forms"/>
  </ds:schemaRefs>
</ds:datastoreItem>
</file>

<file path=customXml/itemProps3.xml><?xml version="1.0" encoding="utf-8"?>
<ds:datastoreItem xmlns:ds="http://schemas.openxmlformats.org/officeDocument/2006/customXml" ds:itemID="{A490E66F-60B9-447C-AA90-425E698D1C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1346</TotalTime>
  <Words>1378</Words>
  <Application>Microsoft Macintosh PowerPoint</Application>
  <PresentationFormat>Personalizzato</PresentationFormat>
  <Paragraphs>249</Paragraphs>
  <Slides>36</Slides>
  <Notes>29</Notes>
  <HiddenSlides>0</HiddenSlides>
  <MMClips>0</MMClips>
  <ScaleCrop>false</ScaleCrop>
  <HeadingPairs>
    <vt:vector size="6" baseType="variant">
      <vt:variant>
        <vt:lpstr>Caratteri utilizzati</vt:lpstr>
      </vt:variant>
      <vt:variant>
        <vt:i4>4</vt:i4>
      </vt:variant>
      <vt:variant>
        <vt:lpstr>Modello struttura</vt:lpstr>
      </vt:variant>
      <vt:variant>
        <vt:i4>1</vt:i4>
      </vt:variant>
      <vt:variant>
        <vt:lpstr>Titoli diapositive</vt:lpstr>
      </vt:variant>
      <vt:variant>
        <vt:i4>36</vt:i4>
      </vt:variant>
    </vt:vector>
  </HeadingPairs>
  <TitlesOfParts>
    <vt:vector size="41" baseType="lpstr">
      <vt:lpstr>Calibri</vt:lpstr>
      <vt:lpstr>Calibri Light</vt:lpstr>
      <vt:lpstr>Montserrat</vt:lpstr>
      <vt:lpstr>Montserrat Light</vt:lpstr>
      <vt:lpstr>Office Theme</vt:lpstr>
      <vt:lpstr>Digital Inclusion For All</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Generic text page</dc:title>
  <dc:subject/>
  <dc:creator>Mish Maudsley</dc:creator>
  <cp:keywords/>
  <dc:description/>
  <cp:lastModifiedBy>Francesca</cp:lastModifiedBy>
  <cp:revision>213</cp:revision>
  <dcterms:created xsi:type="dcterms:W3CDTF">2021-01-26T21:32:33Z</dcterms:created>
  <dcterms:modified xsi:type="dcterms:W3CDTF">2021-01-26T21:33:08Z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0x010100A2C27084C147B446A759FA3D423A4049</vt:lpwstr>
  </property>
</Properties>
</file>